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6" r:id="rId27"/>
    <p:sldId id="329" r:id="rId28"/>
    <p:sldId id="287" r:id="rId29"/>
    <p:sldId id="288" r:id="rId30"/>
    <p:sldId id="289" r:id="rId31"/>
    <p:sldId id="290" r:id="rId32"/>
    <p:sldId id="291" r:id="rId33"/>
    <p:sldId id="292" r:id="rId34"/>
    <p:sldId id="293" r:id="rId35"/>
    <p:sldId id="294" r:id="rId36"/>
    <p:sldId id="295" r:id="rId37"/>
    <p:sldId id="296" r:id="rId38"/>
    <p:sldId id="330" r:id="rId39"/>
    <p:sldId id="297" r:id="rId40"/>
    <p:sldId id="298" r:id="rId41"/>
    <p:sldId id="299" r:id="rId42"/>
    <p:sldId id="300" r:id="rId43"/>
    <p:sldId id="301"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02" r:id="rId59"/>
    <p:sldId id="317" r:id="rId60"/>
    <p:sldId id="318" r:id="rId61"/>
    <p:sldId id="319" r:id="rId62"/>
    <p:sldId id="320" r:id="rId63"/>
    <p:sldId id="321" r:id="rId64"/>
    <p:sldId id="324" r:id="rId65"/>
    <p:sldId id="325" r:id="rId66"/>
    <p:sldId id="326" r:id="rId67"/>
    <p:sldId id="327" r:id="rId68"/>
    <p:sldId id="328"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93" d="100"/>
          <a:sy n="93" d="100"/>
        </p:scale>
        <p:origin x="-40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72AC6C-B891-459A-9B80-6421DB2B722F}" type="datetimeFigureOut">
              <a:rPr lang="en-IN" smtClean="0"/>
              <a:pPr/>
              <a:t>12-03-2025</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CBBBF36F-8700-4695-B49B-678A716EB912}" type="slidenum">
              <a:rPr lang="en-IN" smtClean="0"/>
              <a:pPr/>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34614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72AC6C-B891-459A-9B80-6421DB2B722F}" type="datetimeFigureOut">
              <a:rPr lang="en-IN" smtClean="0"/>
              <a:pPr/>
              <a:t>12-03-2025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BBF36F-8700-4695-B49B-678A716EB912}" type="slidenum">
              <a:rPr lang="en-IN" smtClean="0"/>
              <a:pPr/>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17307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72AC6C-B891-459A-9B80-6421DB2B722F}" type="datetimeFigureOut">
              <a:rPr lang="en-IN" smtClean="0"/>
              <a:pPr/>
              <a:t>12-03-2025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BBF36F-8700-4695-B49B-678A716EB912}" type="slidenum">
              <a:rPr lang="en-IN" smtClean="0"/>
              <a:pPr/>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27809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72AC6C-B891-459A-9B80-6421DB2B722F}" type="datetimeFigureOut">
              <a:rPr lang="en-IN" smtClean="0"/>
              <a:pPr/>
              <a:t>12-03-2025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BBF36F-8700-4695-B49B-678A716EB912}" type="slidenum">
              <a:rPr lang="en-IN" smtClean="0"/>
              <a:pPr/>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4409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72AC6C-B891-459A-9B80-6421DB2B722F}" type="datetimeFigureOut">
              <a:rPr lang="en-IN" smtClean="0"/>
              <a:pPr/>
              <a:t>12-03-2025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BBF36F-8700-4695-B49B-678A716EB912}" type="slidenum">
              <a:rPr lang="en-IN" smtClean="0"/>
              <a:pPr/>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4118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72AC6C-B891-459A-9B80-6421DB2B722F}" type="datetimeFigureOut">
              <a:rPr lang="en-IN" smtClean="0"/>
              <a:pPr/>
              <a:t>12-03-2025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BBF36F-8700-4695-B49B-678A716EB912}" type="slidenum">
              <a:rPr lang="en-IN" smtClean="0"/>
              <a:pPr/>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018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72AC6C-B891-459A-9B80-6421DB2B722F}" type="datetimeFigureOut">
              <a:rPr lang="en-IN" smtClean="0"/>
              <a:pPr/>
              <a:t>12-03-2025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BBBF36F-8700-4695-B49B-678A716EB912}" type="slidenum">
              <a:rPr lang="en-IN" smtClean="0"/>
              <a:pPr/>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2700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72AC6C-B891-459A-9B80-6421DB2B722F}" type="datetimeFigureOut">
              <a:rPr lang="en-IN" smtClean="0"/>
              <a:pPr/>
              <a:t>12-03-2025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BBBF36F-8700-4695-B49B-678A716EB912}" type="slidenum">
              <a:rPr lang="en-IN" smtClean="0"/>
              <a:pPr/>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70690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72AC6C-B891-459A-9B80-6421DB2B722F}" type="datetimeFigureOut">
              <a:rPr lang="en-IN" smtClean="0"/>
              <a:pPr/>
              <a:t>12-03-2025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BBBF36F-8700-4695-B49B-678A716EB912}" type="slidenum">
              <a:rPr lang="en-IN" smtClean="0"/>
              <a:pPr/>
              <a:t>‹#›</a:t>
            </a:fld>
            <a:endParaRPr lang="en-IN"/>
          </a:p>
        </p:txBody>
      </p:sp>
    </p:spTree>
    <p:extLst>
      <p:ext uri="{BB962C8B-B14F-4D97-AF65-F5344CB8AC3E}">
        <p14:creationId xmlns:p14="http://schemas.microsoft.com/office/powerpoint/2010/main" val="2105428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72AC6C-B891-459A-9B80-6421DB2B722F}" type="datetimeFigureOut">
              <a:rPr lang="en-IN" smtClean="0"/>
              <a:pPr/>
              <a:t>12-03-2025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BBF36F-8700-4695-B49B-678A716EB912}" type="slidenum">
              <a:rPr lang="en-IN" smtClean="0"/>
              <a:pPr/>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0472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D72AC6C-B891-459A-9B80-6421DB2B722F}" type="datetimeFigureOut">
              <a:rPr lang="en-IN" smtClean="0"/>
              <a:pPr/>
              <a:t>12-03-2025</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CBBBF36F-8700-4695-B49B-678A716EB912}" type="slidenum">
              <a:rPr lang="en-IN" smtClean="0"/>
              <a:pPr/>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24149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D72AC6C-B891-459A-9B80-6421DB2B722F}" type="datetimeFigureOut">
              <a:rPr lang="en-IN" smtClean="0"/>
              <a:pPr/>
              <a:t>12-03-2025</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BBBF36F-8700-4695-B49B-678A716EB912}" type="slidenum">
              <a:rPr lang="en-IN" smtClean="0"/>
              <a:pPr/>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6773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w3schools.com/php/" TargetMode="External"/><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4" Type="http://schemas.openxmlformats.org/officeDocument/2006/relationships/hyperlink" Target="http://www.youtube.com/"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CB7E5-576B-B650-BE0B-CDCF62CFD625}"/>
              </a:ext>
            </a:extLst>
          </p:cNvPr>
          <p:cNvSpPr>
            <a:spLocks noGrp="1"/>
          </p:cNvSpPr>
          <p:nvPr>
            <p:ph type="ctrTitle"/>
          </p:nvPr>
        </p:nvSpPr>
        <p:spPr/>
        <p:txBody>
          <a:bodyPr>
            <a:normAutofit/>
          </a:bodyPr>
          <a:lstStyle/>
          <a:p>
            <a:r>
              <a:rPr lang="en-US" sz="2000" dirty="0"/>
              <a:t>Name : parekh kishan </a:t>
            </a:r>
            <a:r>
              <a:rPr lang="en-US" sz="2000" dirty="0" err="1"/>
              <a:t>ranchhodbhai</a:t>
            </a:r>
            <a:r>
              <a:rPr lang="en-US" sz="2000" dirty="0"/>
              <a:t/>
            </a:r>
            <a:br>
              <a:rPr lang="en-US" sz="2000" dirty="0"/>
            </a:br>
            <a:r>
              <a:rPr lang="en-US" sz="2000" dirty="0"/>
              <a:t/>
            </a:r>
            <a:br>
              <a:rPr lang="en-US" sz="2000" dirty="0"/>
            </a:br>
            <a:r>
              <a:rPr lang="en-US" sz="2000" dirty="0"/>
              <a:t>exam number : </a:t>
            </a:r>
            <a:br>
              <a:rPr lang="en-US" sz="2000" dirty="0"/>
            </a:br>
            <a:r>
              <a:rPr lang="en-US" sz="2000" dirty="0"/>
              <a:t/>
            </a:r>
            <a:br>
              <a:rPr lang="en-US" sz="2000" dirty="0"/>
            </a:br>
            <a:r>
              <a:rPr lang="en-US" sz="2000" dirty="0"/>
              <a:t>semester : 6</a:t>
            </a:r>
            <a:br>
              <a:rPr lang="en-US" sz="2000" dirty="0"/>
            </a:br>
            <a:r>
              <a:rPr lang="en-US" sz="2000" dirty="0"/>
              <a:t/>
            </a:r>
            <a:br>
              <a:rPr lang="en-US" sz="2000" dirty="0"/>
            </a:br>
            <a:r>
              <a:rPr lang="en-US" sz="2000" dirty="0"/>
              <a:t>project guide : </a:t>
            </a:r>
            <a:r>
              <a:rPr lang="en-US" sz="2000" dirty="0" err="1"/>
              <a:t>ms.</a:t>
            </a:r>
            <a:r>
              <a:rPr lang="en-US" sz="2000" dirty="0"/>
              <a:t> </a:t>
            </a:r>
            <a:r>
              <a:rPr lang="en-US" sz="2000" dirty="0" err="1"/>
              <a:t>heema</a:t>
            </a:r>
            <a:r>
              <a:rPr lang="en-US" sz="2000" dirty="0"/>
              <a:t> </a:t>
            </a:r>
            <a:r>
              <a:rPr lang="en-US" sz="2000" dirty="0" err="1"/>
              <a:t>patel</a:t>
            </a:r>
            <a:r>
              <a:rPr lang="en-US" sz="2000" dirty="0"/>
              <a:t/>
            </a:r>
            <a:br>
              <a:rPr lang="en-US" sz="2000" dirty="0"/>
            </a:br>
            <a:r>
              <a:rPr lang="en-US" sz="2000" dirty="0"/>
              <a:t/>
            </a:r>
            <a:br>
              <a:rPr lang="en-US" sz="2000" dirty="0"/>
            </a:br>
            <a:endParaRPr lang="en-IN" sz="2000" dirty="0"/>
          </a:p>
        </p:txBody>
      </p:sp>
      <p:sp>
        <p:nvSpPr>
          <p:cNvPr id="3" name="Subtitle 2">
            <a:extLst>
              <a:ext uri="{FF2B5EF4-FFF2-40B4-BE49-F238E27FC236}">
                <a16:creationId xmlns:a16="http://schemas.microsoft.com/office/drawing/2014/main" xmlns="" id="{FFDA9F81-DB1A-35B9-F369-5E1CC40E58FA}"/>
              </a:ext>
            </a:extLst>
          </p:cNvPr>
          <p:cNvSpPr>
            <a:spLocks noGrp="1"/>
          </p:cNvSpPr>
          <p:nvPr>
            <p:ph type="subTitle" idx="1"/>
          </p:nvPr>
        </p:nvSpPr>
        <p:spPr/>
        <p:txBody>
          <a:bodyPr>
            <a:normAutofit fontScale="85000" lnSpcReduction="10000"/>
          </a:bodyPr>
          <a:lstStyle/>
          <a:p>
            <a:r>
              <a:rPr lang="en-IN" sz="4400" b="1" dirty="0"/>
              <a:t>Library Management System </a:t>
            </a:r>
          </a:p>
        </p:txBody>
      </p:sp>
    </p:spTree>
    <p:extLst>
      <p:ext uri="{BB962C8B-B14F-4D97-AF65-F5344CB8AC3E}">
        <p14:creationId xmlns:p14="http://schemas.microsoft.com/office/powerpoint/2010/main" val="616592538"/>
      </p:ext>
    </p:extLst>
  </p:cSld>
  <p:clrMapOvr>
    <a:masterClrMapping/>
  </p:clrMapOvr>
  <p:transition spd="slow">
    <p:spli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44F526-3545-2FA0-3CDA-EA94CEC547FA}"/>
              </a:ext>
            </a:extLst>
          </p:cNvPr>
          <p:cNvSpPr>
            <a:spLocks noGrp="1"/>
          </p:cNvSpPr>
          <p:nvPr>
            <p:ph type="title"/>
          </p:nvPr>
        </p:nvSpPr>
        <p:spPr/>
        <p:txBody>
          <a:bodyPr>
            <a:normAutofit/>
          </a:bodyPr>
          <a:lstStyle/>
          <a:p>
            <a:r>
              <a:rPr lang="en-US" sz="4000" b="1" kern="0" dirty="0">
                <a:uFill>
                  <a:solidFill>
                    <a:srgbClr val="000000"/>
                  </a:solidFill>
                </a:uFill>
                <a:latin typeface="Arial" panose="020B0604020202020204" pitchFamily="34" charset="0"/>
                <a:ea typeface="Arial" panose="020B0604020202020204" pitchFamily="34" charset="0"/>
              </a:rPr>
              <a:t>9</a:t>
            </a:r>
            <a:r>
              <a:rPr lang="en-US" sz="4000" kern="0" dirty="0">
                <a:uFill>
                  <a:solidFill>
                    <a:srgbClr val="000000"/>
                  </a:solidFill>
                </a:uFill>
                <a:latin typeface="Arial" panose="020B0604020202020204" pitchFamily="34" charset="0"/>
                <a:ea typeface="Arial" panose="020B0604020202020204" pitchFamily="34" charset="0"/>
              </a:rPr>
              <a:t>.  </a:t>
            </a:r>
            <a:r>
              <a:rPr lang="en-US" sz="4000" b="1" u="sng" dirty="0">
                <a:effectLst/>
                <a:latin typeface="Arial MT"/>
                <a:ea typeface="Arial MT"/>
                <a:cs typeface="Arial MT"/>
              </a:rPr>
              <a:t>HARDWARE </a:t>
            </a:r>
            <a:r>
              <a:rPr lang="en-US" sz="4000" b="1" u="sng" spc="-10" dirty="0">
                <a:effectLst/>
                <a:latin typeface="Arial MT"/>
                <a:ea typeface="Arial MT"/>
                <a:cs typeface="Arial MT"/>
              </a:rPr>
              <a:t>REQUIREMENTS</a:t>
            </a:r>
            <a:endParaRPr lang="en-IN" sz="4000" b="1" dirty="0"/>
          </a:p>
        </p:txBody>
      </p:sp>
      <p:sp>
        <p:nvSpPr>
          <p:cNvPr id="3" name="Content Placeholder 2">
            <a:extLst>
              <a:ext uri="{FF2B5EF4-FFF2-40B4-BE49-F238E27FC236}">
                <a16:creationId xmlns:a16="http://schemas.microsoft.com/office/drawing/2014/main" xmlns="" id="{BEAED7F0-0478-4B2B-60CF-07F6AB8C1593}"/>
              </a:ext>
            </a:extLst>
          </p:cNvPr>
          <p:cNvSpPr>
            <a:spLocks noGrp="1"/>
          </p:cNvSpPr>
          <p:nvPr>
            <p:ph idx="1"/>
          </p:nvPr>
        </p:nvSpPr>
        <p:spPr>
          <a:xfrm>
            <a:off x="1451579" y="2015732"/>
            <a:ext cx="9603275" cy="4037749"/>
          </a:xfrm>
        </p:spPr>
        <p:txBody>
          <a:bodyPr/>
          <a:lstStyle/>
          <a:p>
            <a:pPr marL="0" indent="0">
              <a:buNone/>
            </a:pPr>
            <a:r>
              <a:rPr lang="en-US" dirty="0"/>
              <a:t>	</a:t>
            </a:r>
            <a:endParaRPr lang="en-IN" dirty="0"/>
          </a:p>
        </p:txBody>
      </p:sp>
      <p:graphicFrame>
        <p:nvGraphicFramePr>
          <p:cNvPr id="7" name="Table 6">
            <a:extLst>
              <a:ext uri="{FF2B5EF4-FFF2-40B4-BE49-F238E27FC236}">
                <a16:creationId xmlns:a16="http://schemas.microsoft.com/office/drawing/2014/main" xmlns="" id="{6BB5B28A-BA8B-3249-5E0D-C26736C8CC41}"/>
              </a:ext>
            </a:extLst>
          </p:cNvPr>
          <p:cNvGraphicFramePr>
            <a:graphicFrameLocks noGrp="1"/>
          </p:cNvGraphicFramePr>
          <p:nvPr>
            <p:extLst>
              <p:ext uri="{D42A27DB-BD31-4B8C-83A1-F6EECF244321}">
                <p14:modId xmlns:p14="http://schemas.microsoft.com/office/powerpoint/2010/main" val="2244688082"/>
              </p:ext>
            </p:extLst>
          </p:nvPr>
        </p:nvGraphicFramePr>
        <p:xfrm>
          <a:off x="3020037" y="2155971"/>
          <a:ext cx="6602135" cy="3766658"/>
        </p:xfrm>
        <a:graphic>
          <a:graphicData uri="http://schemas.openxmlformats.org/drawingml/2006/table">
            <a:tbl>
              <a:tblPr firstRow="1" firstCol="1" lastRow="1" lastCol="1" bandRow="1" bandCol="1">
                <a:tableStyleId>{7E9639D4-E3E2-4D34-9284-5A2195B3D0D7}</a:tableStyleId>
              </a:tblPr>
              <a:tblGrid>
                <a:gridCol w="3664891">
                  <a:extLst>
                    <a:ext uri="{9D8B030D-6E8A-4147-A177-3AD203B41FA5}">
                      <a16:colId xmlns:a16="http://schemas.microsoft.com/office/drawing/2014/main" xmlns="" val="1128509658"/>
                    </a:ext>
                  </a:extLst>
                </a:gridCol>
                <a:gridCol w="2937244">
                  <a:extLst>
                    <a:ext uri="{9D8B030D-6E8A-4147-A177-3AD203B41FA5}">
                      <a16:colId xmlns:a16="http://schemas.microsoft.com/office/drawing/2014/main" xmlns="" val="1515948427"/>
                    </a:ext>
                  </a:extLst>
                </a:gridCol>
              </a:tblGrid>
              <a:tr h="694882">
                <a:tc gridSpan="2">
                  <a:txBody>
                    <a:bodyPr/>
                    <a:lstStyle/>
                    <a:p>
                      <a:pPr marL="6985" algn="l">
                        <a:lnSpc>
                          <a:spcPts val="1590"/>
                        </a:lnSpc>
                        <a:spcBef>
                          <a:spcPts val="105"/>
                        </a:spcBef>
                        <a:spcAft>
                          <a:spcPts val="0"/>
                        </a:spcAft>
                      </a:pPr>
                      <a:r>
                        <a:rPr lang="en-US" sz="1200" dirty="0">
                          <a:effectLst/>
                        </a:rPr>
                        <a:t> </a:t>
                      </a:r>
                      <a:endParaRPr lang="en-IN" sz="1100" dirty="0">
                        <a:effectLst/>
                      </a:endParaRPr>
                    </a:p>
                    <a:p>
                      <a:pPr marL="2540" algn="ctr">
                        <a:lnSpc>
                          <a:spcPts val="1590"/>
                        </a:lnSpc>
                        <a:spcBef>
                          <a:spcPts val="5"/>
                        </a:spcBef>
                        <a:spcAft>
                          <a:spcPts val="0"/>
                        </a:spcAft>
                      </a:pPr>
                      <a:r>
                        <a:rPr lang="en-US" sz="1800" u="sng" spc="-10" dirty="0">
                          <a:effectLst/>
                        </a:rPr>
                        <a:t>HARDWARE</a:t>
                      </a:r>
                      <a:endParaRPr lang="en-IN" sz="1800" u="sng" dirty="0">
                        <a:effectLst/>
                        <a:latin typeface="Arial MT"/>
                        <a:ea typeface="Arial MT"/>
                        <a:cs typeface="Arial MT"/>
                      </a:endParaRPr>
                    </a:p>
                  </a:txBody>
                  <a:tcPr marL="0" marR="0" marT="0" marB="0"/>
                </a:tc>
                <a:tc hMerge="1">
                  <a:txBody>
                    <a:bodyPr/>
                    <a:lstStyle/>
                    <a:p>
                      <a:endParaRPr lang="en-IN"/>
                    </a:p>
                  </a:txBody>
                  <a:tcPr/>
                </a:tc>
                <a:extLst>
                  <a:ext uri="{0D108BD9-81ED-4DB2-BD59-A6C34878D82A}">
                    <a16:rowId xmlns:a16="http://schemas.microsoft.com/office/drawing/2014/main" xmlns="" val="226943411"/>
                  </a:ext>
                </a:extLst>
              </a:tr>
              <a:tr h="823897">
                <a:tc>
                  <a:txBody>
                    <a:bodyPr/>
                    <a:lstStyle/>
                    <a:p>
                      <a:pPr marL="4445" marR="2540" algn="ctr">
                        <a:lnSpc>
                          <a:spcPts val="1590"/>
                        </a:lnSpc>
                        <a:spcBef>
                          <a:spcPts val="1310"/>
                        </a:spcBef>
                        <a:spcAft>
                          <a:spcPts val="0"/>
                        </a:spcAft>
                      </a:pPr>
                      <a:endParaRPr lang="en-US" sz="1200" spc="-20" dirty="0">
                        <a:effectLst/>
                      </a:endParaRPr>
                    </a:p>
                    <a:p>
                      <a:pPr marL="4445" marR="2540" algn="ctr">
                        <a:lnSpc>
                          <a:spcPts val="1590"/>
                        </a:lnSpc>
                        <a:spcBef>
                          <a:spcPts val="1310"/>
                        </a:spcBef>
                        <a:spcAft>
                          <a:spcPts val="0"/>
                        </a:spcAft>
                      </a:pPr>
                      <a:r>
                        <a:rPr lang="en-US" sz="1200" spc="-20" dirty="0">
                          <a:effectLst/>
                        </a:rPr>
                        <a:t>Item</a:t>
                      </a:r>
                      <a:endParaRPr lang="en-IN" sz="1100" dirty="0">
                        <a:effectLst/>
                        <a:latin typeface="Arial MT"/>
                        <a:ea typeface="Arial MT"/>
                        <a:cs typeface="Arial MT"/>
                      </a:endParaRPr>
                    </a:p>
                  </a:txBody>
                  <a:tcPr marL="0" marR="0" marT="0" marB="0"/>
                </a:tc>
                <a:tc>
                  <a:txBody>
                    <a:bodyPr/>
                    <a:lstStyle/>
                    <a:p>
                      <a:pPr marL="3810" marR="1905" algn="ctr">
                        <a:lnSpc>
                          <a:spcPts val="1590"/>
                        </a:lnSpc>
                        <a:spcBef>
                          <a:spcPts val="1310"/>
                        </a:spcBef>
                        <a:spcAft>
                          <a:spcPts val="0"/>
                        </a:spcAft>
                      </a:pPr>
                      <a:endParaRPr lang="en-US" sz="1200" dirty="0">
                        <a:effectLst/>
                      </a:endParaRPr>
                    </a:p>
                    <a:p>
                      <a:pPr marL="3810" marR="1905" algn="ctr">
                        <a:lnSpc>
                          <a:spcPts val="1590"/>
                        </a:lnSpc>
                        <a:spcBef>
                          <a:spcPts val="1310"/>
                        </a:spcBef>
                        <a:spcAft>
                          <a:spcPts val="0"/>
                        </a:spcAft>
                      </a:pPr>
                      <a:r>
                        <a:rPr lang="en-US" sz="1200" dirty="0">
                          <a:effectLst/>
                        </a:rPr>
                        <a:t>Minimum</a:t>
                      </a:r>
                      <a:r>
                        <a:rPr lang="en-US" sz="1200" spc="-60" dirty="0">
                          <a:effectLst/>
                        </a:rPr>
                        <a:t> </a:t>
                      </a:r>
                      <a:r>
                        <a:rPr lang="en-US" sz="1200" spc="-10" dirty="0">
                          <a:effectLst/>
                        </a:rPr>
                        <a:t>Value</a:t>
                      </a:r>
                      <a:endParaRPr lang="en-IN" sz="1100" dirty="0">
                        <a:effectLst/>
                        <a:latin typeface="Arial MT"/>
                        <a:ea typeface="Arial MT"/>
                        <a:cs typeface="Arial MT"/>
                      </a:endParaRPr>
                    </a:p>
                  </a:txBody>
                  <a:tcPr marL="0" marR="0" marT="0" marB="0"/>
                </a:tc>
                <a:extLst>
                  <a:ext uri="{0D108BD9-81ED-4DB2-BD59-A6C34878D82A}">
                    <a16:rowId xmlns:a16="http://schemas.microsoft.com/office/drawing/2014/main" xmlns="" val="2555989560"/>
                  </a:ext>
                </a:extLst>
              </a:tr>
              <a:tr h="759662">
                <a:tc>
                  <a:txBody>
                    <a:bodyPr/>
                    <a:lstStyle/>
                    <a:p>
                      <a:pPr marL="4445" marR="635" algn="ctr">
                        <a:lnSpc>
                          <a:spcPts val="1590"/>
                        </a:lnSpc>
                        <a:spcBef>
                          <a:spcPts val="1285"/>
                        </a:spcBef>
                        <a:spcAft>
                          <a:spcPts val="0"/>
                        </a:spcAft>
                      </a:pPr>
                      <a:endParaRPr lang="en-US" sz="1200" spc="-25" dirty="0">
                        <a:effectLst/>
                      </a:endParaRPr>
                    </a:p>
                    <a:p>
                      <a:pPr marL="4445" marR="635" algn="ctr">
                        <a:lnSpc>
                          <a:spcPts val="1590"/>
                        </a:lnSpc>
                        <a:spcBef>
                          <a:spcPts val="1285"/>
                        </a:spcBef>
                        <a:spcAft>
                          <a:spcPts val="0"/>
                        </a:spcAft>
                      </a:pPr>
                      <a:r>
                        <a:rPr lang="en-US" sz="1200" spc="-25" dirty="0">
                          <a:effectLst/>
                        </a:rPr>
                        <a:t>CPU</a:t>
                      </a:r>
                      <a:endParaRPr lang="en-IN" sz="1100" dirty="0">
                        <a:effectLst/>
                        <a:latin typeface="Arial MT"/>
                        <a:ea typeface="Arial MT"/>
                        <a:cs typeface="Arial MT"/>
                      </a:endParaRPr>
                    </a:p>
                  </a:txBody>
                  <a:tcPr marL="0" marR="0" marT="0" marB="0"/>
                </a:tc>
                <a:tc>
                  <a:txBody>
                    <a:bodyPr/>
                    <a:lstStyle/>
                    <a:p>
                      <a:pPr marL="3810" marR="3175" algn="ctr">
                        <a:lnSpc>
                          <a:spcPts val="1590"/>
                        </a:lnSpc>
                        <a:spcBef>
                          <a:spcPts val="1285"/>
                        </a:spcBef>
                        <a:spcAft>
                          <a:spcPts val="0"/>
                        </a:spcAft>
                      </a:pPr>
                      <a:endParaRPr lang="en-US" sz="1200" dirty="0">
                        <a:effectLst/>
                      </a:endParaRPr>
                    </a:p>
                    <a:p>
                      <a:pPr marL="3810" marR="3175" algn="ctr">
                        <a:lnSpc>
                          <a:spcPts val="1590"/>
                        </a:lnSpc>
                        <a:spcBef>
                          <a:spcPts val="1285"/>
                        </a:spcBef>
                        <a:spcAft>
                          <a:spcPts val="0"/>
                        </a:spcAft>
                      </a:pPr>
                      <a:r>
                        <a:rPr lang="en-US" sz="1200" dirty="0">
                          <a:effectLst/>
                        </a:rPr>
                        <a:t>i5</a:t>
                      </a:r>
                      <a:r>
                        <a:rPr lang="en-US" sz="1200" spc="-15" dirty="0">
                          <a:effectLst/>
                        </a:rPr>
                        <a:t> </a:t>
                      </a:r>
                      <a:r>
                        <a:rPr lang="en-US" sz="1200" dirty="0">
                          <a:effectLst/>
                        </a:rPr>
                        <a:t>&amp;</a:t>
                      </a:r>
                      <a:r>
                        <a:rPr lang="en-US" sz="1200" spc="-15" dirty="0">
                          <a:effectLst/>
                        </a:rPr>
                        <a:t> </a:t>
                      </a:r>
                      <a:r>
                        <a:rPr lang="en-US" sz="1200" dirty="0">
                          <a:effectLst/>
                        </a:rPr>
                        <a:t>i3</a:t>
                      </a:r>
                      <a:r>
                        <a:rPr lang="en-US" sz="1200" spc="-10" dirty="0">
                          <a:effectLst/>
                        </a:rPr>
                        <a:t> </a:t>
                      </a:r>
                      <a:r>
                        <a:rPr lang="en-US" sz="1200" dirty="0">
                          <a:effectLst/>
                        </a:rPr>
                        <a:t>generation</a:t>
                      </a:r>
                      <a:r>
                        <a:rPr lang="en-US" sz="1200" spc="-15" dirty="0">
                          <a:effectLst/>
                        </a:rPr>
                        <a:t> </a:t>
                      </a:r>
                      <a:r>
                        <a:rPr lang="en-US" sz="1200" dirty="0">
                          <a:effectLst/>
                        </a:rPr>
                        <a:t>Or</a:t>
                      </a:r>
                      <a:r>
                        <a:rPr lang="en-US" sz="1200" spc="-10" dirty="0">
                          <a:effectLst/>
                        </a:rPr>
                        <a:t> Higher</a:t>
                      </a:r>
                      <a:endParaRPr lang="en-IN" sz="1100" dirty="0">
                        <a:effectLst/>
                        <a:latin typeface="Arial MT"/>
                        <a:ea typeface="Arial MT"/>
                        <a:cs typeface="Arial MT"/>
                      </a:endParaRPr>
                    </a:p>
                  </a:txBody>
                  <a:tcPr marL="0" marR="0" marT="0" marB="0"/>
                </a:tc>
                <a:extLst>
                  <a:ext uri="{0D108BD9-81ED-4DB2-BD59-A6C34878D82A}">
                    <a16:rowId xmlns:a16="http://schemas.microsoft.com/office/drawing/2014/main" xmlns="" val="854112144"/>
                  </a:ext>
                </a:extLst>
              </a:tr>
              <a:tr h="853553">
                <a:tc>
                  <a:txBody>
                    <a:bodyPr/>
                    <a:lstStyle/>
                    <a:p>
                      <a:pPr marL="4445" marR="4445" algn="ctr">
                        <a:lnSpc>
                          <a:spcPts val="1590"/>
                        </a:lnSpc>
                        <a:spcBef>
                          <a:spcPts val="1320"/>
                        </a:spcBef>
                        <a:spcAft>
                          <a:spcPts val="0"/>
                        </a:spcAft>
                      </a:pPr>
                      <a:endParaRPr lang="en-US" sz="1200" spc="-25" dirty="0">
                        <a:effectLst/>
                      </a:endParaRPr>
                    </a:p>
                    <a:p>
                      <a:pPr marL="4445" marR="4445" algn="ctr">
                        <a:lnSpc>
                          <a:spcPts val="1590"/>
                        </a:lnSpc>
                        <a:spcBef>
                          <a:spcPts val="1320"/>
                        </a:spcBef>
                        <a:spcAft>
                          <a:spcPts val="0"/>
                        </a:spcAft>
                      </a:pPr>
                      <a:r>
                        <a:rPr lang="en-US" sz="1200" spc="-25" dirty="0">
                          <a:effectLst/>
                        </a:rPr>
                        <a:t>RAM</a:t>
                      </a:r>
                      <a:endParaRPr lang="en-IN" sz="1100" dirty="0">
                        <a:effectLst/>
                        <a:latin typeface="Arial MT"/>
                        <a:ea typeface="Arial MT"/>
                        <a:cs typeface="Arial MT"/>
                      </a:endParaRPr>
                    </a:p>
                  </a:txBody>
                  <a:tcPr marL="0" marR="0" marT="0" marB="0"/>
                </a:tc>
                <a:tc>
                  <a:txBody>
                    <a:bodyPr/>
                    <a:lstStyle/>
                    <a:p>
                      <a:pPr marL="3810" marR="1905" algn="ctr">
                        <a:lnSpc>
                          <a:spcPts val="1590"/>
                        </a:lnSpc>
                        <a:spcBef>
                          <a:spcPts val="1320"/>
                        </a:spcBef>
                        <a:spcAft>
                          <a:spcPts val="0"/>
                        </a:spcAft>
                      </a:pPr>
                      <a:endParaRPr lang="en-US" sz="1200" dirty="0">
                        <a:effectLst/>
                      </a:endParaRPr>
                    </a:p>
                    <a:p>
                      <a:pPr marL="3810" marR="1905" algn="ctr">
                        <a:lnSpc>
                          <a:spcPts val="1590"/>
                        </a:lnSpc>
                        <a:spcBef>
                          <a:spcPts val="1320"/>
                        </a:spcBef>
                        <a:spcAft>
                          <a:spcPts val="0"/>
                        </a:spcAft>
                      </a:pPr>
                      <a:r>
                        <a:rPr lang="en-US" sz="1200" dirty="0">
                          <a:effectLst/>
                        </a:rPr>
                        <a:t>256</a:t>
                      </a:r>
                      <a:r>
                        <a:rPr lang="en-US" sz="1200" spc="-30" dirty="0">
                          <a:effectLst/>
                        </a:rPr>
                        <a:t> </a:t>
                      </a:r>
                      <a:r>
                        <a:rPr lang="en-US" sz="1200" spc="-25" dirty="0">
                          <a:effectLst/>
                        </a:rPr>
                        <a:t>MB</a:t>
                      </a:r>
                      <a:endParaRPr lang="en-IN" sz="1100" dirty="0">
                        <a:effectLst/>
                        <a:latin typeface="Arial MT"/>
                        <a:ea typeface="Arial MT"/>
                        <a:cs typeface="Arial MT"/>
                      </a:endParaRPr>
                    </a:p>
                  </a:txBody>
                  <a:tcPr marL="0" marR="0" marT="0" marB="0"/>
                </a:tc>
                <a:extLst>
                  <a:ext uri="{0D108BD9-81ED-4DB2-BD59-A6C34878D82A}">
                    <a16:rowId xmlns:a16="http://schemas.microsoft.com/office/drawing/2014/main" xmlns="" val="4012889311"/>
                  </a:ext>
                </a:extLst>
              </a:tr>
              <a:tr h="634664">
                <a:tc>
                  <a:txBody>
                    <a:bodyPr/>
                    <a:lstStyle/>
                    <a:p>
                      <a:pPr marL="4445" algn="ctr">
                        <a:lnSpc>
                          <a:spcPts val="1590"/>
                        </a:lnSpc>
                        <a:spcBef>
                          <a:spcPts val="1295"/>
                        </a:spcBef>
                        <a:spcAft>
                          <a:spcPts val="0"/>
                        </a:spcAft>
                      </a:pPr>
                      <a:endParaRPr lang="en-US" sz="1200" spc="-25" dirty="0">
                        <a:effectLst/>
                      </a:endParaRPr>
                    </a:p>
                    <a:p>
                      <a:pPr marL="4445" algn="ctr">
                        <a:lnSpc>
                          <a:spcPts val="1590"/>
                        </a:lnSpc>
                        <a:spcBef>
                          <a:spcPts val="1295"/>
                        </a:spcBef>
                        <a:spcAft>
                          <a:spcPts val="0"/>
                        </a:spcAft>
                      </a:pPr>
                      <a:r>
                        <a:rPr lang="en-US" sz="1200" spc="-25" dirty="0">
                          <a:effectLst/>
                        </a:rPr>
                        <a:t>ROM</a:t>
                      </a:r>
                      <a:endParaRPr lang="en-IN" sz="1100" dirty="0">
                        <a:effectLst/>
                        <a:latin typeface="Arial MT"/>
                        <a:ea typeface="Arial MT"/>
                        <a:cs typeface="Arial MT"/>
                      </a:endParaRPr>
                    </a:p>
                  </a:txBody>
                  <a:tcPr marL="0" marR="0" marT="0" marB="0"/>
                </a:tc>
                <a:tc>
                  <a:txBody>
                    <a:bodyPr/>
                    <a:lstStyle/>
                    <a:p>
                      <a:pPr marL="3810" algn="ctr">
                        <a:lnSpc>
                          <a:spcPts val="1590"/>
                        </a:lnSpc>
                        <a:spcBef>
                          <a:spcPts val="1295"/>
                        </a:spcBef>
                        <a:spcAft>
                          <a:spcPts val="0"/>
                        </a:spcAft>
                      </a:pPr>
                      <a:endParaRPr lang="en-US" sz="1200" dirty="0">
                        <a:effectLst/>
                      </a:endParaRPr>
                    </a:p>
                    <a:p>
                      <a:pPr marL="3810" algn="ctr">
                        <a:lnSpc>
                          <a:spcPts val="1590"/>
                        </a:lnSpc>
                        <a:spcBef>
                          <a:spcPts val="1295"/>
                        </a:spcBef>
                        <a:spcAft>
                          <a:spcPts val="0"/>
                        </a:spcAft>
                      </a:pPr>
                      <a:r>
                        <a:rPr lang="en-US" sz="1200" dirty="0">
                          <a:effectLst/>
                        </a:rPr>
                        <a:t>16</a:t>
                      </a:r>
                      <a:r>
                        <a:rPr lang="en-US" sz="1200" spc="-15" dirty="0">
                          <a:effectLst/>
                        </a:rPr>
                        <a:t> </a:t>
                      </a:r>
                      <a:r>
                        <a:rPr lang="en-US" sz="1200" spc="-25" dirty="0">
                          <a:effectLst/>
                        </a:rPr>
                        <a:t>GB</a:t>
                      </a:r>
                      <a:endParaRPr lang="en-IN" sz="1100" dirty="0">
                        <a:effectLst/>
                        <a:latin typeface="Arial MT"/>
                        <a:ea typeface="Arial MT"/>
                        <a:cs typeface="Arial MT"/>
                      </a:endParaRPr>
                    </a:p>
                  </a:txBody>
                  <a:tcPr marL="0" marR="0" marT="0" marB="0"/>
                </a:tc>
                <a:extLst>
                  <a:ext uri="{0D108BD9-81ED-4DB2-BD59-A6C34878D82A}">
                    <a16:rowId xmlns:a16="http://schemas.microsoft.com/office/drawing/2014/main" xmlns="" val="3727599864"/>
                  </a:ext>
                </a:extLst>
              </a:tr>
            </a:tbl>
          </a:graphicData>
        </a:graphic>
      </p:graphicFrame>
    </p:spTree>
    <p:extLst>
      <p:ext uri="{BB962C8B-B14F-4D97-AF65-F5344CB8AC3E}">
        <p14:creationId xmlns:p14="http://schemas.microsoft.com/office/powerpoint/2010/main" val="636050666"/>
      </p:ext>
    </p:extLst>
  </p:cSld>
  <p:clrMapOvr>
    <a:masterClrMapping/>
  </p:clrMapOvr>
  <p:transition spd="slow">
    <p:spli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124FBA-3569-5D25-C4A6-54714ED83155}"/>
              </a:ext>
            </a:extLst>
          </p:cNvPr>
          <p:cNvSpPr>
            <a:spLocks noGrp="1"/>
          </p:cNvSpPr>
          <p:nvPr>
            <p:ph type="title"/>
          </p:nvPr>
        </p:nvSpPr>
        <p:spPr/>
        <p:txBody>
          <a:bodyPr>
            <a:normAutofit fontScale="90000"/>
          </a:bodyPr>
          <a:lstStyle/>
          <a:p>
            <a:r>
              <a:rPr lang="en-US" sz="4000" b="1" kern="0" dirty="0">
                <a:uFill>
                  <a:solidFill>
                    <a:srgbClr val="000000"/>
                  </a:solidFill>
                </a:uFill>
                <a:latin typeface="Arial" panose="020B0604020202020204" pitchFamily="34" charset="0"/>
                <a:ea typeface="Arial" panose="020B0604020202020204" pitchFamily="34" charset="0"/>
              </a:rPr>
              <a:t>10</a:t>
            </a:r>
            <a:r>
              <a:rPr lang="en-US" sz="4000" kern="0" dirty="0">
                <a:uFill>
                  <a:solidFill>
                    <a:srgbClr val="000000"/>
                  </a:solidFill>
                </a:uFill>
                <a:latin typeface="Arial" panose="020B0604020202020204" pitchFamily="34" charset="0"/>
                <a:ea typeface="Arial" panose="020B0604020202020204" pitchFamily="34" charset="0"/>
              </a:rPr>
              <a:t>. </a:t>
            </a:r>
            <a:r>
              <a:rPr lang="en-US" sz="4000" b="1" u="sng" dirty="0">
                <a:effectLst/>
                <a:latin typeface="Arial" panose="020B0604020202020204" pitchFamily="34" charset="0"/>
                <a:ea typeface="Arial MT"/>
                <a:cs typeface="Arial MT"/>
              </a:rPr>
              <a:t>Software</a:t>
            </a:r>
            <a:r>
              <a:rPr lang="en-US" sz="4000" b="1" u="sng" spc="-30" dirty="0">
                <a:effectLst/>
                <a:latin typeface="Arial" panose="020B0604020202020204" pitchFamily="34" charset="0"/>
                <a:ea typeface="Arial MT"/>
                <a:cs typeface="Arial MT"/>
              </a:rPr>
              <a:t> </a:t>
            </a:r>
            <a:r>
              <a:rPr lang="en-US" sz="4000" b="1" u="sng" spc="-10" dirty="0">
                <a:effectLst/>
                <a:latin typeface="Arial" panose="020B0604020202020204" pitchFamily="34" charset="0"/>
                <a:ea typeface="Arial MT"/>
                <a:cs typeface="Arial MT"/>
              </a:rPr>
              <a:t>Requirements</a:t>
            </a:r>
            <a:r>
              <a:rPr lang="en-IN" sz="1800" dirty="0">
                <a:effectLst/>
                <a:latin typeface="Arial MT"/>
                <a:ea typeface="Arial MT"/>
                <a:cs typeface="Arial MT"/>
              </a:rPr>
              <a:t/>
            </a:r>
            <a:br>
              <a:rPr lang="en-IN" sz="1800" dirty="0">
                <a:effectLst/>
                <a:latin typeface="Arial MT"/>
                <a:ea typeface="Arial MT"/>
                <a:cs typeface="Arial MT"/>
              </a:rPr>
            </a:br>
            <a:endParaRPr lang="en-IN" dirty="0"/>
          </a:p>
        </p:txBody>
      </p:sp>
      <p:graphicFrame>
        <p:nvGraphicFramePr>
          <p:cNvPr id="4" name="Content Placeholder 3">
            <a:extLst>
              <a:ext uri="{FF2B5EF4-FFF2-40B4-BE49-F238E27FC236}">
                <a16:creationId xmlns:a16="http://schemas.microsoft.com/office/drawing/2014/main" xmlns="" id="{A0D8FC11-175B-6723-C6B8-C86C662FBA6B}"/>
              </a:ext>
            </a:extLst>
          </p:cNvPr>
          <p:cNvGraphicFramePr>
            <a:graphicFrameLocks noGrp="1"/>
          </p:cNvGraphicFramePr>
          <p:nvPr>
            <p:ph idx="1"/>
            <p:extLst>
              <p:ext uri="{D42A27DB-BD31-4B8C-83A1-F6EECF244321}">
                <p14:modId xmlns:p14="http://schemas.microsoft.com/office/powerpoint/2010/main" val="4134491892"/>
              </p:ext>
            </p:extLst>
          </p:nvPr>
        </p:nvGraphicFramePr>
        <p:xfrm>
          <a:off x="3281680" y="2433795"/>
          <a:ext cx="6692830" cy="3195217"/>
        </p:xfrm>
        <a:graphic>
          <a:graphicData uri="http://schemas.openxmlformats.org/drawingml/2006/table">
            <a:tbl>
              <a:tblPr firstRow="1" firstCol="1" lastRow="1" lastCol="1" bandRow="1" bandCol="1">
                <a:tableStyleId>{7E9639D4-E3E2-4D34-9284-5A2195B3D0D7}</a:tableStyleId>
              </a:tblPr>
              <a:tblGrid>
                <a:gridCol w="3695752">
                  <a:extLst>
                    <a:ext uri="{9D8B030D-6E8A-4147-A177-3AD203B41FA5}">
                      <a16:colId xmlns:a16="http://schemas.microsoft.com/office/drawing/2014/main" xmlns="" val="1526408804"/>
                    </a:ext>
                  </a:extLst>
                </a:gridCol>
                <a:gridCol w="2997078">
                  <a:extLst>
                    <a:ext uri="{9D8B030D-6E8A-4147-A177-3AD203B41FA5}">
                      <a16:colId xmlns:a16="http://schemas.microsoft.com/office/drawing/2014/main" xmlns="" val="2862764859"/>
                    </a:ext>
                  </a:extLst>
                </a:gridCol>
              </a:tblGrid>
              <a:tr h="852161">
                <a:tc gridSpan="2">
                  <a:txBody>
                    <a:bodyPr/>
                    <a:lstStyle/>
                    <a:p>
                      <a:pPr marL="6985" algn="l">
                        <a:lnSpc>
                          <a:spcPts val="1590"/>
                        </a:lnSpc>
                        <a:spcBef>
                          <a:spcPts val="645"/>
                        </a:spcBef>
                        <a:spcAft>
                          <a:spcPts val="0"/>
                        </a:spcAft>
                      </a:pPr>
                      <a:r>
                        <a:rPr lang="en-US" sz="1200" dirty="0">
                          <a:effectLst/>
                        </a:rPr>
                        <a:t> </a:t>
                      </a:r>
                      <a:endParaRPr lang="en-IN" sz="1100" dirty="0">
                        <a:effectLst/>
                      </a:endParaRPr>
                    </a:p>
                    <a:p>
                      <a:pPr marL="3810" algn="ctr">
                        <a:lnSpc>
                          <a:spcPts val="1590"/>
                        </a:lnSpc>
                        <a:spcBef>
                          <a:spcPts val="5"/>
                        </a:spcBef>
                        <a:spcAft>
                          <a:spcPts val="0"/>
                        </a:spcAft>
                      </a:pPr>
                      <a:endParaRPr lang="en-US" sz="2000" u="sng" spc="-10" dirty="0">
                        <a:effectLst/>
                      </a:endParaRPr>
                    </a:p>
                    <a:p>
                      <a:pPr marL="3810" algn="ctr">
                        <a:lnSpc>
                          <a:spcPts val="1590"/>
                        </a:lnSpc>
                        <a:spcBef>
                          <a:spcPts val="5"/>
                        </a:spcBef>
                        <a:spcAft>
                          <a:spcPts val="0"/>
                        </a:spcAft>
                      </a:pPr>
                      <a:r>
                        <a:rPr lang="en-US" sz="2000" u="sng" spc="-10" dirty="0">
                          <a:effectLst/>
                        </a:rPr>
                        <a:t>SOFTWARE</a:t>
                      </a:r>
                      <a:endParaRPr lang="en-IN" sz="2000" u="sng" dirty="0">
                        <a:effectLst/>
                        <a:latin typeface="Arial MT"/>
                        <a:ea typeface="Arial MT"/>
                        <a:cs typeface="Arial MT"/>
                      </a:endParaRPr>
                    </a:p>
                  </a:txBody>
                  <a:tcPr marL="0" marR="0" marT="0" marB="0"/>
                </a:tc>
                <a:tc hMerge="1">
                  <a:txBody>
                    <a:bodyPr/>
                    <a:lstStyle/>
                    <a:p>
                      <a:endParaRPr lang="en-IN"/>
                    </a:p>
                  </a:txBody>
                  <a:tcPr/>
                </a:tc>
                <a:extLst>
                  <a:ext uri="{0D108BD9-81ED-4DB2-BD59-A6C34878D82A}">
                    <a16:rowId xmlns:a16="http://schemas.microsoft.com/office/drawing/2014/main" xmlns="" val="182397236"/>
                  </a:ext>
                </a:extLst>
              </a:tr>
              <a:tr h="781536">
                <a:tc>
                  <a:txBody>
                    <a:bodyPr/>
                    <a:lstStyle/>
                    <a:p>
                      <a:pPr marL="6985" algn="l">
                        <a:lnSpc>
                          <a:spcPts val="1590"/>
                        </a:lnSpc>
                        <a:spcBef>
                          <a:spcPts val="430"/>
                        </a:spcBef>
                        <a:spcAft>
                          <a:spcPts val="0"/>
                        </a:spcAft>
                      </a:pPr>
                      <a:r>
                        <a:rPr lang="en-US" sz="1200" dirty="0">
                          <a:effectLst/>
                        </a:rPr>
                        <a:t> </a:t>
                      </a:r>
                      <a:endParaRPr lang="en-IN" sz="1100" dirty="0">
                        <a:effectLst/>
                      </a:endParaRPr>
                    </a:p>
                    <a:p>
                      <a:pPr marL="5080" marR="3810" algn="ctr">
                        <a:lnSpc>
                          <a:spcPts val="1590"/>
                        </a:lnSpc>
                        <a:spcAft>
                          <a:spcPts val="0"/>
                        </a:spcAft>
                      </a:pPr>
                      <a:r>
                        <a:rPr lang="en-US" sz="1200" dirty="0">
                          <a:effectLst/>
                        </a:rPr>
                        <a:t>Operating </a:t>
                      </a:r>
                      <a:r>
                        <a:rPr lang="en-US" sz="1200" spc="-10" dirty="0">
                          <a:effectLst/>
                        </a:rPr>
                        <a:t>System</a:t>
                      </a:r>
                      <a:endParaRPr lang="en-IN" sz="1100" dirty="0">
                        <a:effectLst/>
                        <a:latin typeface="Arial MT"/>
                        <a:ea typeface="Arial MT"/>
                        <a:cs typeface="Arial MT"/>
                      </a:endParaRPr>
                    </a:p>
                  </a:txBody>
                  <a:tcPr marL="0" marR="0" marT="0" marB="0"/>
                </a:tc>
                <a:tc>
                  <a:txBody>
                    <a:bodyPr/>
                    <a:lstStyle/>
                    <a:p>
                      <a:pPr marL="6985" algn="l">
                        <a:lnSpc>
                          <a:spcPts val="1590"/>
                        </a:lnSpc>
                        <a:spcBef>
                          <a:spcPts val="430"/>
                        </a:spcBef>
                        <a:spcAft>
                          <a:spcPts val="0"/>
                        </a:spcAft>
                      </a:pPr>
                      <a:r>
                        <a:rPr lang="en-US" sz="1200" dirty="0">
                          <a:effectLst/>
                        </a:rPr>
                        <a:t> </a:t>
                      </a:r>
                      <a:endParaRPr lang="en-IN" sz="1100" dirty="0">
                        <a:effectLst/>
                      </a:endParaRPr>
                    </a:p>
                    <a:p>
                      <a:pPr marL="4445" marR="1270" algn="ctr">
                        <a:lnSpc>
                          <a:spcPts val="1590"/>
                        </a:lnSpc>
                        <a:spcAft>
                          <a:spcPts val="0"/>
                        </a:spcAft>
                      </a:pPr>
                      <a:r>
                        <a:rPr lang="en-US" sz="1200" dirty="0">
                          <a:effectLst/>
                        </a:rPr>
                        <a:t>Window</a:t>
                      </a:r>
                      <a:r>
                        <a:rPr lang="en-US" sz="1200" spc="-20" dirty="0">
                          <a:effectLst/>
                        </a:rPr>
                        <a:t> </a:t>
                      </a:r>
                      <a:r>
                        <a:rPr lang="en-US" sz="1200" spc="-25" dirty="0">
                          <a:effectLst/>
                        </a:rPr>
                        <a:t>10</a:t>
                      </a:r>
                      <a:endParaRPr lang="en-IN" sz="1100" dirty="0">
                        <a:effectLst/>
                        <a:latin typeface="Arial MT"/>
                        <a:ea typeface="Arial MT"/>
                        <a:cs typeface="Arial MT"/>
                      </a:endParaRPr>
                    </a:p>
                  </a:txBody>
                  <a:tcPr marL="0" marR="0" marT="0" marB="0"/>
                </a:tc>
                <a:extLst>
                  <a:ext uri="{0D108BD9-81ED-4DB2-BD59-A6C34878D82A}">
                    <a16:rowId xmlns:a16="http://schemas.microsoft.com/office/drawing/2014/main" xmlns="" val="558195939"/>
                  </a:ext>
                </a:extLst>
              </a:tr>
              <a:tr h="774552">
                <a:tc>
                  <a:txBody>
                    <a:bodyPr/>
                    <a:lstStyle/>
                    <a:p>
                      <a:pPr marL="6985" algn="l">
                        <a:lnSpc>
                          <a:spcPts val="1590"/>
                        </a:lnSpc>
                        <a:spcBef>
                          <a:spcPts val="410"/>
                        </a:spcBef>
                        <a:spcAft>
                          <a:spcPts val="0"/>
                        </a:spcAft>
                      </a:pPr>
                      <a:r>
                        <a:rPr lang="en-US" sz="1200" dirty="0">
                          <a:effectLst/>
                        </a:rPr>
                        <a:t> </a:t>
                      </a:r>
                      <a:endParaRPr lang="en-IN" sz="1100" dirty="0">
                        <a:effectLst/>
                      </a:endParaRPr>
                    </a:p>
                    <a:p>
                      <a:pPr marL="5080" algn="ctr">
                        <a:lnSpc>
                          <a:spcPts val="1590"/>
                        </a:lnSpc>
                      </a:pPr>
                      <a:r>
                        <a:rPr lang="en-US" sz="1200" spc="-10" dirty="0">
                          <a:effectLst/>
                        </a:rPr>
                        <a:t>Browser</a:t>
                      </a:r>
                      <a:endParaRPr lang="en-IN" sz="1100" dirty="0">
                        <a:effectLst/>
                        <a:latin typeface="Arial MT"/>
                        <a:ea typeface="Arial MT"/>
                        <a:cs typeface="Arial MT"/>
                      </a:endParaRPr>
                    </a:p>
                  </a:txBody>
                  <a:tcPr marL="0" marR="0" marT="0" marB="0"/>
                </a:tc>
                <a:tc>
                  <a:txBody>
                    <a:bodyPr/>
                    <a:lstStyle/>
                    <a:p>
                      <a:pPr marL="6985" algn="l">
                        <a:lnSpc>
                          <a:spcPts val="1590"/>
                        </a:lnSpc>
                        <a:spcBef>
                          <a:spcPts val="410"/>
                        </a:spcBef>
                        <a:spcAft>
                          <a:spcPts val="0"/>
                        </a:spcAft>
                      </a:pPr>
                      <a:r>
                        <a:rPr lang="en-US" sz="1200" dirty="0">
                          <a:effectLst/>
                        </a:rPr>
                        <a:t> </a:t>
                      </a:r>
                      <a:endParaRPr lang="en-IN" sz="1100" dirty="0">
                        <a:effectLst/>
                      </a:endParaRPr>
                    </a:p>
                    <a:p>
                      <a:pPr marL="4445" algn="ctr">
                        <a:lnSpc>
                          <a:spcPts val="1590"/>
                        </a:lnSpc>
                      </a:pPr>
                      <a:r>
                        <a:rPr lang="en-US" sz="1200" dirty="0">
                          <a:effectLst/>
                        </a:rPr>
                        <a:t>Any</a:t>
                      </a:r>
                      <a:endParaRPr lang="en-IN" sz="1100" dirty="0">
                        <a:effectLst/>
                        <a:latin typeface="Arial MT"/>
                        <a:ea typeface="Arial MT"/>
                        <a:cs typeface="Arial MT"/>
                      </a:endParaRPr>
                    </a:p>
                  </a:txBody>
                  <a:tcPr marL="0" marR="0" marT="0" marB="0"/>
                </a:tc>
                <a:extLst>
                  <a:ext uri="{0D108BD9-81ED-4DB2-BD59-A6C34878D82A}">
                    <a16:rowId xmlns:a16="http://schemas.microsoft.com/office/drawing/2014/main" xmlns="" val="3101964273"/>
                  </a:ext>
                </a:extLst>
              </a:tr>
              <a:tr h="786968">
                <a:tc>
                  <a:txBody>
                    <a:bodyPr/>
                    <a:lstStyle/>
                    <a:p>
                      <a:pPr marL="6985" algn="l">
                        <a:lnSpc>
                          <a:spcPts val="1590"/>
                        </a:lnSpc>
                        <a:spcBef>
                          <a:spcPts val="445"/>
                        </a:spcBef>
                        <a:spcAft>
                          <a:spcPts val="0"/>
                        </a:spcAft>
                      </a:pPr>
                      <a:r>
                        <a:rPr lang="en-US" sz="1200" dirty="0">
                          <a:effectLst/>
                        </a:rPr>
                        <a:t> </a:t>
                      </a:r>
                      <a:endParaRPr lang="en-IN" sz="1100" dirty="0">
                        <a:effectLst/>
                      </a:endParaRPr>
                    </a:p>
                    <a:p>
                      <a:pPr marL="5080" algn="ctr">
                        <a:lnSpc>
                          <a:spcPts val="1590"/>
                        </a:lnSpc>
                      </a:pPr>
                      <a:r>
                        <a:rPr lang="en-US" sz="1200" dirty="0">
                          <a:effectLst/>
                        </a:rPr>
                        <a:t>Backend</a:t>
                      </a:r>
                      <a:r>
                        <a:rPr lang="en-US" sz="1200" spc="5" dirty="0">
                          <a:effectLst/>
                        </a:rPr>
                        <a:t> </a:t>
                      </a:r>
                      <a:r>
                        <a:rPr lang="en-US" sz="1200" spc="-20" dirty="0">
                          <a:effectLst/>
                        </a:rPr>
                        <a:t>Tool</a:t>
                      </a:r>
                      <a:endParaRPr lang="en-IN" sz="1100" dirty="0">
                        <a:effectLst/>
                        <a:latin typeface="Arial MT"/>
                        <a:ea typeface="Arial MT"/>
                        <a:cs typeface="Arial MT"/>
                      </a:endParaRPr>
                    </a:p>
                  </a:txBody>
                  <a:tcPr marL="0" marR="0" marT="0" marB="0"/>
                </a:tc>
                <a:tc>
                  <a:txBody>
                    <a:bodyPr/>
                    <a:lstStyle/>
                    <a:p>
                      <a:pPr marL="6985" algn="l">
                        <a:lnSpc>
                          <a:spcPts val="1590"/>
                        </a:lnSpc>
                        <a:spcBef>
                          <a:spcPts val="445"/>
                        </a:spcBef>
                        <a:spcAft>
                          <a:spcPts val="0"/>
                        </a:spcAft>
                      </a:pPr>
                      <a:r>
                        <a:rPr lang="en-US" sz="1200" dirty="0">
                          <a:effectLst/>
                        </a:rPr>
                        <a:t> </a:t>
                      </a:r>
                      <a:endParaRPr lang="en-IN" sz="1200" dirty="0">
                        <a:effectLst/>
                      </a:endParaRPr>
                    </a:p>
                    <a:p>
                      <a:pPr marL="4445" marR="1905" algn="ctr">
                        <a:lnSpc>
                          <a:spcPts val="1590"/>
                        </a:lnSpc>
                        <a:spcAft>
                          <a:spcPts val="0"/>
                        </a:spcAft>
                      </a:pPr>
                      <a:r>
                        <a:rPr lang="en-US" sz="1200" b="1" kern="1200" dirty="0">
                          <a:solidFill>
                            <a:schemeClr val="tx1"/>
                          </a:solidFill>
                          <a:effectLst/>
                        </a:rPr>
                        <a:t>MYSQL,PHP Database</a:t>
                      </a:r>
                      <a:endParaRPr lang="en-IN" sz="1200" dirty="0">
                        <a:solidFill>
                          <a:schemeClr val="tx1"/>
                        </a:solidFill>
                        <a:effectLst/>
                        <a:latin typeface="Arial MT"/>
                        <a:ea typeface="Arial MT"/>
                        <a:cs typeface="Arial MT"/>
                      </a:endParaRPr>
                    </a:p>
                  </a:txBody>
                  <a:tcPr marL="0" marR="0" marT="0" marB="0"/>
                </a:tc>
                <a:extLst>
                  <a:ext uri="{0D108BD9-81ED-4DB2-BD59-A6C34878D82A}">
                    <a16:rowId xmlns:a16="http://schemas.microsoft.com/office/drawing/2014/main" xmlns="" val="3620507321"/>
                  </a:ext>
                </a:extLst>
              </a:tr>
            </a:tbl>
          </a:graphicData>
        </a:graphic>
      </p:graphicFrame>
    </p:spTree>
    <p:extLst>
      <p:ext uri="{BB962C8B-B14F-4D97-AF65-F5344CB8AC3E}">
        <p14:creationId xmlns:p14="http://schemas.microsoft.com/office/powerpoint/2010/main" val="3186291660"/>
      </p:ext>
    </p:extLst>
  </p:cSld>
  <p:clrMapOvr>
    <a:masterClrMapping/>
  </p:clrMapOvr>
  <p:transition spd="slow">
    <p:spli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2201C8-B6F0-2CFF-070F-8C839CCD98C9}"/>
              </a:ext>
            </a:extLst>
          </p:cNvPr>
          <p:cNvSpPr>
            <a:spLocks noGrp="1"/>
          </p:cNvSpPr>
          <p:nvPr>
            <p:ph type="title"/>
          </p:nvPr>
        </p:nvSpPr>
        <p:spPr/>
        <p:txBody>
          <a:bodyPr>
            <a:normAutofit fontScale="90000"/>
          </a:bodyPr>
          <a:lstStyle/>
          <a:p>
            <a:r>
              <a:rPr lang="en-US" sz="4000" b="1" kern="0" dirty="0">
                <a:uFill>
                  <a:solidFill>
                    <a:srgbClr val="000000"/>
                  </a:solidFill>
                </a:uFill>
                <a:latin typeface="Arial" panose="020B0604020202020204" pitchFamily="34" charset="0"/>
                <a:ea typeface="Arial" panose="020B0604020202020204" pitchFamily="34" charset="0"/>
              </a:rPr>
              <a:t>11</a:t>
            </a:r>
            <a:r>
              <a:rPr lang="en-US" sz="4000" kern="0" dirty="0">
                <a:uFill>
                  <a:solidFill>
                    <a:srgbClr val="000000"/>
                  </a:solidFill>
                </a:uFill>
                <a:latin typeface="Arial" panose="020B0604020202020204" pitchFamily="34" charset="0"/>
                <a:ea typeface="Arial" panose="020B0604020202020204" pitchFamily="34" charset="0"/>
              </a:rPr>
              <a:t>.  </a:t>
            </a:r>
            <a:r>
              <a:rPr lang="en-US" sz="4000" b="1" u="sng" kern="0" spc="-10" dirty="0">
                <a:effectLst/>
                <a:uFill>
                  <a:solidFill>
                    <a:srgbClr val="000000"/>
                  </a:solidFill>
                </a:uFill>
                <a:latin typeface="Arial" panose="020B0604020202020204" pitchFamily="34" charset="0"/>
                <a:ea typeface="Arial" panose="020B0604020202020204" pitchFamily="34" charset="0"/>
              </a:rPr>
              <a:t>MODULES</a:t>
            </a:r>
            <a:r>
              <a:rPr lang="en-IN" sz="1800" b="1" u="sng" kern="0" dirty="0">
                <a:effectLst/>
                <a:uFill>
                  <a:solidFill>
                    <a:srgbClr val="000000"/>
                  </a:solidFill>
                </a:uFill>
                <a:latin typeface="Arial" panose="020B0604020202020204" pitchFamily="34" charset="0"/>
                <a:ea typeface="Arial" panose="020B0604020202020204" pitchFamily="34" charset="0"/>
              </a:rPr>
              <a:t/>
            </a:r>
            <a:br>
              <a:rPr lang="en-IN" sz="1800" b="1" u="sng" kern="0" dirty="0">
                <a:effectLst/>
                <a:uFill>
                  <a:solidFill>
                    <a:srgbClr val="000000"/>
                  </a:solidFill>
                </a:uFill>
                <a:latin typeface="Arial" panose="020B0604020202020204" pitchFamily="34" charset="0"/>
                <a:ea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xmlns="" id="{C84D2056-998C-C561-BF51-9BDB6F170DF1}"/>
              </a:ext>
            </a:extLst>
          </p:cNvPr>
          <p:cNvSpPr>
            <a:spLocks noGrp="1"/>
          </p:cNvSpPr>
          <p:nvPr>
            <p:ph idx="1"/>
          </p:nvPr>
        </p:nvSpPr>
        <p:spPr>
          <a:xfrm>
            <a:off x="1451579" y="2015732"/>
            <a:ext cx="9603275" cy="4109765"/>
          </a:xfrm>
        </p:spPr>
        <p:txBody>
          <a:bodyPr>
            <a:noAutofit/>
          </a:bodyPr>
          <a:lstStyle/>
          <a:p>
            <a:pPr marL="0" lvl="0" indent="0">
              <a:buNone/>
              <a:tabLst>
                <a:tab pos="612140" algn="l"/>
              </a:tabLst>
            </a:pPr>
            <a:r>
              <a:rPr lang="en-US" sz="1400" b="1" u="sng" spc="0" dirty="0">
                <a:effectLst/>
                <a:latin typeface="Arial" panose="020B0604020202020204" pitchFamily="34" charset="0"/>
                <a:ea typeface="Symbol" panose="05050102010706020507" pitchFamily="18" charset="2"/>
                <a:cs typeface="Arial MT"/>
              </a:rPr>
              <a:t>Admin</a:t>
            </a:r>
            <a:r>
              <a:rPr lang="en-US" sz="1400" b="1" u="sng" spc="-15" dirty="0">
                <a:effectLst/>
                <a:latin typeface="Arial" panose="020B0604020202020204" pitchFamily="34" charset="0"/>
                <a:ea typeface="Symbol" panose="05050102010706020507" pitchFamily="18" charset="2"/>
                <a:cs typeface="Arial MT"/>
              </a:rPr>
              <a:t> </a:t>
            </a:r>
            <a:r>
              <a:rPr lang="en-US" sz="1400" b="1" u="sng" spc="0" dirty="0">
                <a:effectLst/>
                <a:latin typeface="Arial" panose="020B0604020202020204" pitchFamily="34" charset="0"/>
                <a:ea typeface="Symbol" panose="05050102010706020507" pitchFamily="18" charset="2"/>
                <a:cs typeface="Arial MT"/>
              </a:rPr>
              <a:t>modules</a:t>
            </a:r>
            <a:r>
              <a:rPr lang="en-US" sz="1400" b="1" spc="0" dirty="0">
                <a:effectLst/>
                <a:latin typeface="Arial" panose="020B0604020202020204" pitchFamily="34" charset="0"/>
                <a:ea typeface="Symbol" panose="05050102010706020507" pitchFamily="18" charset="2"/>
                <a:cs typeface="Arial MT"/>
              </a:rPr>
              <a:t> </a:t>
            </a:r>
            <a:r>
              <a:rPr lang="en-US" sz="1400" b="1" spc="-50" dirty="0">
                <a:effectLst/>
                <a:latin typeface="Arial" panose="020B0604020202020204" pitchFamily="34" charset="0"/>
                <a:ea typeface="Symbol" panose="05050102010706020507" pitchFamily="18" charset="2"/>
                <a:cs typeface="Arial MT"/>
              </a:rPr>
              <a:t>:</a:t>
            </a:r>
            <a:endParaRPr lang="en-IN" sz="1400" dirty="0">
              <a:effectLst/>
              <a:latin typeface="Arial MT"/>
              <a:ea typeface="Arial MT"/>
              <a:cs typeface="Arial MT"/>
            </a:endParaRPr>
          </a:p>
          <a:p>
            <a:pPr marL="1143000" lvl="2" indent="-228600">
              <a:spcBef>
                <a:spcPts val="460"/>
              </a:spcBef>
              <a:buSzPts val="1200"/>
              <a:buFont typeface="Wingdings" panose="05000000000000000000" pitchFamily="2" charset="2"/>
              <a:buChar char=""/>
              <a:tabLst>
                <a:tab pos="798830" algn="l"/>
              </a:tabLst>
            </a:pPr>
            <a:r>
              <a:rPr lang="en-US" sz="1050" b="1" dirty="0">
                <a:effectLst/>
                <a:latin typeface="Arial" panose="020B0604020202020204" pitchFamily="34" charset="0"/>
                <a:ea typeface="Wingdings" panose="05000000000000000000" pitchFamily="2" charset="2"/>
                <a:cs typeface="Wingdings" panose="05000000000000000000" pitchFamily="2" charset="2"/>
              </a:rPr>
              <a:t>Secure with Login</a:t>
            </a:r>
            <a:endParaRPr lang="en-IN" sz="1050" b="1" dirty="0">
              <a:effectLst/>
              <a:latin typeface="Arial MT"/>
              <a:ea typeface="Wingdings" panose="05000000000000000000" pitchFamily="2" charset="2"/>
              <a:cs typeface="Wingdings" panose="05000000000000000000" pitchFamily="2" charset="2"/>
            </a:endParaRPr>
          </a:p>
          <a:p>
            <a:pPr marL="1143000" lvl="2" indent="-228600">
              <a:spcBef>
                <a:spcPts val="220"/>
              </a:spcBef>
              <a:buSzPts val="1200"/>
              <a:buFont typeface="Wingdings" panose="05000000000000000000" pitchFamily="2" charset="2"/>
              <a:buChar char=""/>
              <a:tabLst>
                <a:tab pos="798830" algn="l"/>
              </a:tabLst>
            </a:pPr>
            <a:r>
              <a:rPr lang="en-US" sz="1050" b="1" dirty="0">
                <a:effectLst/>
                <a:latin typeface="Arial" panose="020B0604020202020204" pitchFamily="34" charset="0"/>
                <a:ea typeface="Wingdings" panose="05000000000000000000" pitchFamily="2" charset="2"/>
                <a:cs typeface="Wingdings" panose="05000000000000000000" pitchFamily="2" charset="2"/>
              </a:rPr>
              <a:t>Admin dashboard</a:t>
            </a:r>
            <a:endParaRPr lang="en-IN" sz="1050" b="1" dirty="0">
              <a:effectLst/>
              <a:latin typeface="Arial MT"/>
              <a:ea typeface="Wingdings" panose="05000000000000000000" pitchFamily="2" charset="2"/>
              <a:cs typeface="Wingdings" panose="05000000000000000000" pitchFamily="2" charset="2"/>
            </a:endParaRPr>
          </a:p>
          <a:p>
            <a:pPr marL="1143000" lvl="2" indent="-228600">
              <a:spcBef>
                <a:spcPts val="460"/>
              </a:spcBef>
              <a:buSzPts val="1200"/>
              <a:buFont typeface="Wingdings" panose="05000000000000000000" pitchFamily="2" charset="2"/>
              <a:buChar char=""/>
              <a:tabLst>
                <a:tab pos="798830" algn="l"/>
              </a:tabLst>
            </a:pPr>
            <a:r>
              <a:rPr lang="en-US" sz="1050" b="1" dirty="0">
                <a:effectLst/>
                <a:latin typeface="Arial" panose="020B0604020202020204" pitchFamily="34" charset="0"/>
                <a:ea typeface="Wingdings" panose="05000000000000000000" pitchFamily="2" charset="2"/>
                <a:cs typeface="Wingdings" panose="05000000000000000000" pitchFamily="2" charset="2"/>
              </a:rPr>
              <a:t>Add / manage</a:t>
            </a:r>
            <a:r>
              <a:rPr lang="en-US" sz="1050" b="1" spc="-10" dirty="0">
                <a:effectLst/>
                <a:latin typeface="Arial" panose="020B0604020202020204" pitchFamily="34" charset="0"/>
                <a:ea typeface="Wingdings" panose="05000000000000000000" pitchFamily="2" charset="2"/>
                <a:cs typeface="Wingdings" panose="05000000000000000000" pitchFamily="2" charset="2"/>
              </a:rPr>
              <a:t> </a:t>
            </a:r>
            <a:r>
              <a:rPr lang="en-US" sz="1050" b="1" dirty="0">
                <a:effectLst/>
                <a:latin typeface="Arial" panose="020B0604020202020204" pitchFamily="34" charset="0"/>
                <a:ea typeface="Wingdings" panose="05000000000000000000" pitchFamily="2" charset="2"/>
                <a:cs typeface="Wingdings" panose="05000000000000000000" pitchFamily="2" charset="2"/>
              </a:rPr>
              <a:t>category</a:t>
            </a:r>
            <a:endParaRPr lang="en-IN" sz="1050" b="1" dirty="0">
              <a:effectLst/>
              <a:latin typeface="Arial MT"/>
              <a:ea typeface="Wingdings" panose="05000000000000000000" pitchFamily="2" charset="2"/>
              <a:cs typeface="Wingdings" panose="05000000000000000000" pitchFamily="2" charset="2"/>
            </a:endParaRPr>
          </a:p>
          <a:p>
            <a:pPr marL="1143000" lvl="2" indent="-228600">
              <a:spcBef>
                <a:spcPts val="220"/>
              </a:spcBef>
              <a:buSzPts val="1200"/>
              <a:buFont typeface="Wingdings" panose="05000000000000000000" pitchFamily="2" charset="2"/>
              <a:buChar char=""/>
              <a:tabLst>
                <a:tab pos="798830" algn="l"/>
              </a:tabLst>
            </a:pPr>
            <a:r>
              <a:rPr lang="en-US" sz="1050" b="1" dirty="0">
                <a:effectLst/>
                <a:latin typeface="Arial" panose="020B0604020202020204" pitchFamily="34" charset="0"/>
                <a:ea typeface="Wingdings" panose="05000000000000000000" pitchFamily="2" charset="2"/>
                <a:cs typeface="Wingdings" panose="05000000000000000000" pitchFamily="2" charset="2"/>
              </a:rPr>
              <a:t>Add / manage</a:t>
            </a:r>
            <a:r>
              <a:rPr lang="en-US" sz="1050" b="1" spc="-25" dirty="0">
                <a:effectLst/>
                <a:latin typeface="Arial" panose="020B0604020202020204" pitchFamily="34" charset="0"/>
                <a:ea typeface="Wingdings" panose="05000000000000000000" pitchFamily="2" charset="2"/>
                <a:cs typeface="Wingdings" panose="05000000000000000000" pitchFamily="2" charset="2"/>
              </a:rPr>
              <a:t> </a:t>
            </a:r>
            <a:r>
              <a:rPr lang="en-US" sz="1050" b="1" dirty="0">
                <a:effectLst/>
                <a:latin typeface="Arial" panose="020B0604020202020204" pitchFamily="34" charset="0"/>
                <a:ea typeface="Wingdings" panose="05000000000000000000" pitchFamily="2" charset="2"/>
                <a:cs typeface="Wingdings" panose="05000000000000000000" pitchFamily="2" charset="2"/>
              </a:rPr>
              <a:t>author</a:t>
            </a:r>
            <a:endParaRPr lang="en-IN" sz="1050" b="1" dirty="0">
              <a:effectLst/>
              <a:latin typeface="Arial MT"/>
              <a:ea typeface="Wingdings" panose="05000000000000000000" pitchFamily="2" charset="2"/>
              <a:cs typeface="Wingdings" panose="05000000000000000000" pitchFamily="2" charset="2"/>
            </a:endParaRPr>
          </a:p>
          <a:p>
            <a:pPr marL="1143000" lvl="2" indent="-228600">
              <a:spcBef>
                <a:spcPts val="205"/>
              </a:spcBef>
              <a:buSzPts val="1200"/>
              <a:buFont typeface="Wingdings" panose="05000000000000000000" pitchFamily="2" charset="2"/>
              <a:buChar char=""/>
              <a:tabLst>
                <a:tab pos="798830" algn="l"/>
              </a:tabLst>
            </a:pPr>
            <a:r>
              <a:rPr lang="en-US" sz="1050" b="1" dirty="0">
                <a:effectLst/>
                <a:latin typeface="Arial" panose="020B0604020202020204" pitchFamily="34" charset="0"/>
                <a:ea typeface="Wingdings" panose="05000000000000000000" pitchFamily="2" charset="2"/>
                <a:cs typeface="Wingdings" panose="05000000000000000000" pitchFamily="2" charset="2"/>
              </a:rPr>
              <a:t>Add / manage</a:t>
            </a:r>
            <a:r>
              <a:rPr lang="en-US" sz="1050" b="1" spc="-15" dirty="0">
                <a:effectLst/>
                <a:latin typeface="Arial" panose="020B0604020202020204" pitchFamily="34" charset="0"/>
                <a:ea typeface="Wingdings" panose="05000000000000000000" pitchFamily="2" charset="2"/>
                <a:cs typeface="Wingdings" panose="05000000000000000000" pitchFamily="2" charset="2"/>
              </a:rPr>
              <a:t> </a:t>
            </a:r>
            <a:r>
              <a:rPr lang="en-US" sz="1050" b="1" dirty="0">
                <a:effectLst/>
                <a:latin typeface="Arial" panose="020B0604020202020204" pitchFamily="34" charset="0"/>
                <a:ea typeface="Wingdings" panose="05000000000000000000" pitchFamily="2" charset="2"/>
                <a:cs typeface="Wingdings" panose="05000000000000000000" pitchFamily="2" charset="2"/>
              </a:rPr>
              <a:t>books</a:t>
            </a:r>
            <a:endParaRPr lang="en-IN" sz="1050" b="1" dirty="0">
              <a:effectLst/>
              <a:latin typeface="Arial MT"/>
              <a:ea typeface="Wingdings" panose="05000000000000000000" pitchFamily="2" charset="2"/>
              <a:cs typeface="Wingdings" panose="05000000000000000000" pitchFamily="2" charset="2"/>
            </a:endParaRPr>
          </a:p>
          <a:p>
            <a:pPr marL="1143000" lvl="2" indent="-228600">
              <a:spcBef>
                <a:spcPts val="205"/>
              </a:spcBef>
              <a:buSzPts val="1200"/>
              <a:buFont typeface="Wingdings" panose="05000000000000000000" pitchFamily="2" charset="2"/>
              <a:buChar char=""/>
              <a:tabLst>
                <a:tab pos="798830" algn="l"/>
              </a:tabLst>
            </a:pPr>
            <a:r>
              <a:rPr lang="en-US" sz="1050" b="1" dirty="0">
                <a:effectLst/>
                <a:latin typeface="Arial" panose="020B0604020202020204" pitchFamily="34" charset="0"/>
                <a:ea typeface="Wingdings" panose="05000000000000000000" pitchFamily="2" charset="2"/>
                <a:cs typeface="Wingdings" panose="05000000000000000000" pitchFamily="2" charset="2"/>
              </a:rPr>
              <a:t>Issue new book / manage Issue</a:t>
            </a:r>
            <a:r>
              <a:rPr lang="en-US" sz="1050" b="1" spc="-10" dirty="0">
                <a:effectLst/>
                <a:latin typeface="Arial" panose="020B0604020202020204" pitchFamily="34" charset="0"/>
                <a:ea typeface="Wingdings" panose="05000000000000000000" pitchFamily="2" charset="2"/>
                <a:cs typeface="Wingdings" panose="05000000000000000000" pitchFamily="2" charset="2"/>
              </a:rPr>
              <a:t> </a:t>
            </a:r>
            <a:r>
              <a:rPr lang="en-US" sz="1050" b="1" dirty="0">
                <a:effectLst/>
                <a:latin typeface="Arial" panose="020B0604020202020204" pitchFamily="34" charset="0"/>
                <a:ea typeface="Wingdings" panose="05000000000000000000" pitchFamily="2" charset="2"/>
                <a:cs typeface="Wingdings" panose="05000000000000000000" pitchFamily="2" charset="2"/>
              </a:rPr>
              <a:t>book</a:t>
            </a:r>
            <a:endParaRPr lang="en-IN" sz="1050" b="1" dirty="0">
              <a:effectLst/>
              <a:latin typeface="Arial MT"/>
              <a:ea typeface="Wingdings" panose="05000000000000000000" pitchFamily="2" charset="2"/>
              <a:cs typeface="Wingdings" panose="05000000000000000000" pitchFamily="2" charset="2"/>
            </a:endParaRPr>
          </a:p>
          <a:p>
            <a:pPr marL="1143000" lvl="2" indent="-228600">
              <a:spcBef>
                <a:spcPts val="205"/>
              </a:spcBef>
              <a:buSzPts val="1200"/>
              <a:buFont typeface="Wingdings" panose="05000000000000000000" pitchFamily="2" charset="2"/>
              <a:buChar char=""/>
              <a:tabLst>
                <a:tab pos="798830" algn="l"/>
              </a:tabLst>
            </a:pPr>
            <a:r>
              <a:rPr lang="en-US" sz="1050" b="1" dirty="0">
                <a:effectLst/>
                <a:latin typeface="Arial" panose="020B0604020202020204" pitchFamily="34" charset="0"/>
                <a:ea typeface="Wingdings" panose="05000000000000000000" pitchFamily="2" charset="2"/>
                <a:cs typeface="Wingdings" panose="05000000000000000000" pitchFamily="2" charset="2"/>
              </a:rPr>
              <a:t>View student</a:t>
            </a:r>
            <a:endParaRPr lang="en-IN" sz="1050" b="1" dirty="0">
              <a:effectLst/>
              <a:latin typeface="Arial MT"/>
              <a:ea typeface="Wingdings" panose="05000000000000000000" pitchFamily="2" charset="2"/>
              <a:cs typeface="Wingdings" panose="05000000000000000000" pitchFamily="2" charset="2"/>
            </a:endParaRPr>
          </a:p>
          <a:p>
            <a:pPr marL="1143000" lvl="2" indent="-228600">
              <a:spcBef>
                <a:spcPts val="205"/>
              </a:spcBef>
              <a:buSzPts val="1200"/>
              <a:buFont typeface="Wingdings" panose="05000000000000000000" pitchFamily="2" charset="2"/>
              <a:buChar char=""/>
              <a:tabLst>
                <a:tab pos="798830" algn="l"/>
              </a:tabLst>
            </a:pPr>
            <a:r>
              <a:rPr lang="en-US" sz="1050" b="1" dirty="0">
                <a:effectLst/>
                <a:latin typeface="Arial" panose="020B0604020202020204" pitchFamily="34" charset="0"/>
                <a:ea typeface="Wingdings" panose="05000000000000000000" pitchFamily="2" charset="2"/>
                <a:cs typeface="Wingdings" panose="05000000000000000000" pitchFamily="2" charset="2"/>
              </a:rPr>
              <a:t>Logout</a:t>
            </a:r>
            <a:endParaRPr lang="en-IN" sz="1050" b="1" dirty="0">
              <a:effectLst/>
              <a:latin typeface="Arial MT"/>
              <a:ea typeface="Wingdings" panose="05000000000000000000" pitchFamily="2" charset="2"/>
              <a:cs typeface="Wingdings" panose="05000000000000000000" pitchFamily="2" charset="2"/>
            </a:endParaRPr>
          </a:p>
          <a:p>
            <a:pPr marL="0" lvl="0" indent="0">
              <a:buNone/>
              <a:tabLst>
                <a:tab pos="612140" algn="l"/>
              </a:tabLst>
            </a:pPr>
            <a:r>
              <a:rPr lang="en-US" sz="14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User</a:t>
            </a:r>
            <a:r>
              <a:rPr lang="en-US" sz="1400" b="1" u="sng" spc="-5"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r>
              <a:rPr lang="en-US" sz="14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modules</a:t>
            </a:r>
            <a:r>
              <a:rPr lang="en-US" sz="1400" b="1" u="none" strike="noStrike"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r>
              <a:rPr lang="en-US" sz="1400" b="1" u="none" strike="noStrike" spc="-5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a:t>
            </a:r>
            <a:endParaRPr lang="en-IN" sz="1400" dirty="0">
              <a:effectLst/>
              <a:latin typeface="Arial MT"/>
              <a:ea typeface="Arial MT"/>
              <a:cs typeface="Arial MT"/>
            </a:endParaRPr>
          </a:p>
          <a:p>
            <a:pPr marL="1143000" lvl="2" indent="-228600">
              <a:spcBef>
                <a:spcPts val="220"/>
              </a:spcBef>
              <a:buSzPts val="1200"/>
              <a:buFont typeface="Wingdings" panose="05000000000000000000" pitchFamily="2" charset="2"/>
              <a:buChar char=""/>
              <a:tabLst>
                <a:tab pos="798830" algn="l"/>
              </a:tabLst>
            </a:pPr>
            <a:r>
              <a:rPr lang="en-US" sz="1050" b="1" dirty="0">
                <a:effectLst/>
                <a:latin typeface="Arial MT"/>
                <a:ea typeface="Wingdings" panose="05000000000000000000" pitchFamily="2" charset="2"/>
                <a:cs typeface="Wingdings" panose="05000000000000000000" pitchFamily="2" charset="2"/>
              </a:rPr>
              <a:t>Secure Login and registration</a:t>
            </a:r>
            <a:endParaRPr lang="en-IN" sz="1050" b="1" dirty="0">
              <a:effectLst/>
              <a:latin typeface="Arial MT"/>
              <a:ea typeface="Wingdings" panose="05000000000000000000" pitchFamily="2" charset="2"/>
              <a:cs typeface="Wingdings" panose="05000000000000000000" pitchFamily="2" charset="2"/>
            </a:endParaRPr>
          </a:p>
          <a:p>
            <a:pPr marL="1143000" lvl="2" indent="-228600">
              <a:spcBef>
                <a:spcPts val="220"/>
              </a:spcBef>
              <a:buSzPts val="1200"/>
              <a:buFont typeface="Wingdings" panose="05000000000000000000" pitchFamily="2" charset="2"/>
              <a:buChar char=""/>
              <a:tabLst>
                <a:tab pos="798830" algn="l"/>
              </a:tabLst>
            </a:pPr>
            <a:r>
              <a:rPr lang="en-US" sz="1050" b="1" dirty="0">
                <a:effectLst/>
                <a:latin typeface="Arial MT"/>
                <a:ea typeface="Wingdings" panose="05000000000000000000" pitchFamily="2" charset="2"/>
                <a:cs typeface="Wingdings" panose="05000000000000000000" pitchFamily="2" charset="2"/>
              </a:rPr>
              <a:t>User dashboard</a:t>
            </a:r>
            <a:endParaRPr lang="en-IN" sz="1050" b="1" dirty="0">
              <a:effectLst/>
              <a:latin typeface="Arial MT"/>
              <a:ea typeface="Wingdings" panose="05000000000000000000" pitchFamily="2" charset="2"/>
              <a:cs typeface="Wingdings" panose="05000000000000000000" pitchFamily="2" charset="2"/>
            </a:endParaRPr>
          </a:p>
          <a:p>
            <a:pPr marL="1143000" lvl="2" indent="-228600">
              <a:spcBef>
                <a:spcPts val="460"/>
              </a:spcBef>
              <a:buSzPts val="1200"/>
              <a:buFont typeface="Wingdings" panose="05000000000000000000" pitchFamily="2" charset="2"/>
              <a:buChar char=""/>
              <a:tabLst>
                <a:tab pos="798830" algn="l"/>
              </a:tabLst>
            </a:pPr>
            <a:r>
              <a:rPr lang="en-US" sz="1050" b="1" dirty="0">
                <a:effectLst/>
                <a:latin typeface="Arial MT"/>
                <a:ea typeface="Wingdings" panose="05000000000000000000" pitchFamily="2" charset="2"/>
                <a:cs typeface="Wingdings" panose="05000000000000000000" pitchFamily="2" charset="2"/>
              </a:rPr>
              <a:t>View</a:t>
            </a:r>
            <a:r>
              <a:rPr lang="en-US" sz="1050" b="1" spc="-20" dirty="0">
                <a:effectLst/>
                <a:latin typeface="Arial MT"/>
                <a:ea typeface="Wingdings" panose="05000000000000000000" pitchFamily="2" charset="2"/>
                <a:cs typeface="Wingdings" panose="05000000000000000000" pitchFamily="2" charset="2"/>
              </a:rPr>
              <a:t> </a:t>
            </a:r>
            <a:r>
              <a:rPr lang="en-US" sz="1050" b="1" dirty="0">
                <a:effectLst/>
                <a:latin typeface="Arial MT"/>
                <a:ea typeface="Wingdings" panose="05000000000000000000" pitchFamily="2" charset="2"/>
                <a:cs typeface="Wingdings" panose="05000000000000000000" pitchFamily="2" charset="2"/>
              </a:rPr>
              <a:t>book details</a:t>
            </a:r>
            <a:endParaRPr lang="en-IN" sz="1050" b="1" dirty="0">
              <a:effectLst/>
              <a:latin typeface="Arial MT"/>
              <a:ea typeface="Wingdings" panose="05000000000000000000" pitchFamily="2" charset="2"/>
              <a:cs typeface="Wingdings" panose="05000000000000000000" pitchFamily="2" charset="2"/>
            </a:endParaRPr>
          </a:p>
          <a:p>
            <a:pPr marL="1143000" lvl="2" indent="-228600">
              <a:spcBef>
                <a:spcPts val="205"/>
              </a:spcBef>
              <a:buSzPts val="1200"/>
              <a:buFont typeface="Wingdings" panose="05000000000000000000" pitchFamily="2" charset="2"/>
              <a:buChar char=""/>
              <a:tabLst>
                <a:tab pos="798830" algn="l"/>
              </a:tabLst>
            </a:pPr>
            <a:r>
              <a:rPr lang="en-US" sz="1050" b="1" dirty="0">
                <a:effectLst/>
                <a:latin typeface="Arial MT"/>
                <a:ea typeface="Wingdings" panose="05000000000000000000" pitchFamily="2" charset="2"/>
                <a:cs typeface="Wingdings" panose="05000000000000000000" pitchFamily="2" charset="2"/>
              </a:rPr>
              <a:t>View</a:t>
            </a:r>
            <a:r>
              <a:rPr lang="en-US" sz="1050" b="1" spc="-25" dirty="0">
                <a:effectLst/>
                <a:latin typeface="Arial MT"/>
                <a:ea typeface="Wingdings" panose="05000000000000000000" pitchFamily="2" charset="2"/>
                <a:cs typeface="Wingdings" panose="05000000000000000000" pitchFamily="2" charset="2"/>
              </a:rPr>
              <a:t> </a:t>
            </a:r>
            <a:r>
              <a:rPr lang="en-US" sz="1050" b="1" dirty="0">
                <a:effectLst/>
                <a:latin typeface="Arial MT"/>
                <a:ea typeface="Wingdings" panose="05000000000000000000" pitchFamily="2" charset="2"/>
                <a:cs typeface="Wingdings" panose="05000000000000000000" pitchFamily="2" charset="2"/>
              </a:rPr>
              <a:t>issued</a:t>
            </a:r>
            <a:r>
              <a:rPr lang="en-US" sz="1050" b="1" spc="-5" dirty="0">
                <a:effectLst/>
                <a:latin typeface="Arial MT"/>
                <a:ea typeface="Wingdings" panose="05000000000000000000" pitchFamily="2" charset="2"/>
                <a:cs typeface="Wingdings" panose="05000000000000000000" pitchFamily="2" charset="2"/>
              </a:rPr>
              <a:t> </a:t>
            </a:r>
            <a:r>
              <a:rPr lang="en-US" sz="1050" b="1" dirty="0">
                <a:effectLst/>
                <a:latin typeface="Arial MT"/>
                <a:ea typeface="Wingdings" panose="05000000000000000000" pitchFamily="2" charset="2"/>
                <a:cs typeface="Wingdings" panose="05000000000000000000" pitchFamily="2" charset="2"/>
              </a:rPr>
              <a:t>book</a:t>
            </a:r>
            <a:r>
              <a:rPr lang="en-US" sz="1050" b="1" spc="-5" dirty="0">
                <a:effectLst/>
                <a:latin typeface="Arial MT"/>
                <a:ea typeface="Wingdings" panose="05000000000000000000" pitchFamily="2" charset="2"/>
                <a:cs typeface="Wingdings" panose="05000000000000000000" pitchFamily="2" charset="2"/>
              </a:rPr>
              <a:t> </a:t>
            </a:r>
            <a:r>
              <a:rPr lang="en-US" sz="1050" b="1" dirty="0">
                <a:effectLst/>
                <a:latin typeface="Arial MT"/>
                <a:ea typeface="Wingdings" panose="05000000000000000000" pitchFamily="2" charset="2"/>
                <a:cs typeface="Wingdings" panose="05000000000000000000" pitchFamily="2" charset="2"/>
              </a:rPr>
              <a:t>details</a:t>
            </a:r>
            <a:endParaRPr lang="en-IN" sz="1050" b="1" dirty="0">
              <a:effectLst/>
              <a:latin typeface="Arial MT"/>
              <a:ea typeface="Wingdings" panose="05000000000000000000" pitchFamily="2" charset="2"/>
              <a:cs typeface="Wingdings" panose="05000000000000000000" pitchFamily="2" charset="2"/>
            </a:endParaRPr>
          </a:p>
          <a:p>
            <a:pPr marL="1143000" lvl="2" indent="-228600">
              <a:spcBef>
                <a:spcPts val="205"/>
              </a:spcBef>
              <a:buSzPts val="1200"/>
              <a:buFont typeface="Wingdings" panose="05000000000000000000" pitchFamily="2" charset="2"/>
              <a:buChar char=""/>
              <a:tabLst>
                <a:tab pos="798830" algn="l"/>
              </a:tabLst>
            </a:pPr>
            <a:r>
              <a:rPr lang="en-US" sz="1050" b="1" dirty="0">
                <a:effectLst/>
                <a:latin typeface="Arial MT"/>
                <a:ea typeface="Wingdings" panose="05000000000000000000" pitchFamily="2" charset="2"/>
                <a:cs typeface="Wingdings" panose="05000000000000000000" pitchFamily="2" charset="2"/>
              </a:rPr>
              <a:t>View</a:t>
            </a:r>
            <a:r>
              <a:rPr lang="en-US" sz="1050" b="1" spc="325" dirty="0">
                <a:effectLst/>
                <a:latin typeface="Arial MT"/>
                <a:ea typeface="Wingdings" panose="05000000000000000000" pitchFamily="2" charset="2"/>
                <a:cs typeface="Wingdings" panose="05000000000000000000" pitchFamily="2" charset="2"/>
              </a:rPr>
              <a:t> </a:t>
            </a:r>
            <a:r>
              <a:rPr lang="en-US" sz="1050" b="1" dirty="0">
                <a:effectLst/>
                <a:latin typeface="Arial MT"/>
                <a:ea typeface="Wingdings" panose="05000000000000000000" pitchFamily="2" charset="2"/>
                <a:cs typeface="Wingdings" panose="05000000000000000000" pitchFamily="2" charset="2"/>
              </a:rPr>
              <a:t>profile</a:t>
            </a:r>
            <a:endParaRPr lang="en-IN" sz="1050" b="1" dirty="0">
              <a:effectLst/>
              <a:latin typeface="Arial MT"/>
              <a:ea typeface="Wingdings" panose="05000000000000000000" pitchFamily="2" charset="2"/>
              <a:cs typeface="Wingdings" panose="05000000000000000000" pitchFamily="2" charset="2"/>
            </a:endParaRPr>
          </a:p>
          <a:p>
            <a:pPr marL="1143000" lvl="2" indent="-228600">
              <a:spcBef>
                <a:spcPts val="220"/>
              </a:spcBef>
              <a:buSzPts val="1200"/>
              <a:buFont typeface="Wingdings" panose="05000000000000000000" pitchFamily="2" charset="2"/>
              <a:buChar char=""/>
              <a:tabLst>
                <a:tab pos="798830" algn="l"/>
              </a:tabLst>
            </a:pPr>
            <a:r>
              <a:rPr lang="en-US" sz="1050" b="1" dirty="0">
                <a:effectLst/>
                <a:latin typeface="Arial MT"/>
                <a:ea typeface="Wingdings" panose="05000000000000000000" pitchFamily="2" charset="2"/>
                <a:cs typeface="Wingdings" panose="05000000000000000000" pitchFamily="2" charset="2"/>
              </a:rPr>
              <a:t>Manage / Update profile</a:t>
            </a:r>
            <a:endParaRPr lang="en-IN" sz="1050" b="1" dirty="0">
              <a:effectLst/>
              <a:latin typeface="Arial MT"/>
              <a:ea typeface="Wingdings" panose="05000000000000000000" pitchFamily="2" charset="2"/>
              <a:cs typeface="Wingdings" panose="05000000000000000000" pitchFamily="2" charset="2"/>
            </a:endParaRPr>
          </a:p>
          <a:p>
            <a:pPr marL="1143000" lvl="2" indent="-228600">
              <a:spcBef>
                <a:spcPts val="220"/>
              </a:spcBef>
              <a:buSzPts val="1200"/>
              <a:buFont typeface="Wingdings" panose="05000000000000000000" pitchFamily="2" charset="2"/>
              <a:buChar char=""/>
              <a:tabLst>
                <a:tab pos="798830" algn="l"/>
              </a:tabLst>
            </a:pPr>
            <a:r>
              <a:rPr lang="en-US" sz="1050" b="1" dirty="0">
                <a:effectLst/>
                <a:latin typeface="Arial MT"/>
                <a:ea typeface="Wingdings" panose="05000000000000000000" pitchFamily="2" charset="2"/>
                <a:cs typeface="Wingdings" panose="05000000000000000000" pitchFamily="2" charset="2"/>
              </a:rPr>
              <a:t>Logout</a:t>
            </a:r>
            <a:endParaRPr lang="en-IN" sz="1050" b="1" dirty="0">
              <a:effectLst/>
              <a:latin typeface="Arial MT"/>
              <a:ea typeface="Wingdings" panose="05000000000000000000" pitchFamily="2" charset="2"/>
              <a:cs typeface="Wingdings" panose="05000000000000000000" pitchFamily="2" charset="2"/>
            </a:endParaRPr>
          </a:p>
          <a:p>
            <a:pPr marL="457200" lvl="1" indent="0">
              <a:spcBef>
                <a:spcPts val="220"/>
              </a:spcBef>
              <a:spcAft>
                <a:spcPts val="0"/>
              </a:spcAft>
              <a:buSzPts val="1200"/>
              <a:buNone/>
              <a:tabLst>
                <a:tab pos="798195" algn="l"/>
              </a:tabLst>
            </a:pPr>
            <a:endParaRPr lang="en-IN" sz="1400" spc="0" dirty="0">
              <a:effectLst/>
              <a:latin typeface="Arial MT"/>
              <a:ea typeface="Wingdings" panose="05000000000000000000" pitchFamily="2" charset="2"/>
              <a:cs typeface="Wingdings" panose="05000000000000000000" pitchFamily="2" charset="2"/>
            </a:endParaRPr>
          </a:p>
          <a:p>
            <a:pPr marL="0" indent="0">
              <a:buNone/>
            </a:pPr>
            <a:endParaRPr lang="en-IN" sz="1400" dirty="0"/>
          </a:p>
        </p:txBody>
      </p:sp>
    </p:spTree>
    <p:extLst>
      <p:ext uri="{BB962C8B-B14F-4D97-AF65-F5344CB8AC3E}">
        <p14:creationId xmlns:p14="http://schemas.microsoft.com/office/powerpoint/2010/main" val="3301882731"/>
      </p:ext>
    </p:extLst>
  </p:cSld>
  <p:clrMapOvr>
    <a:masterClrMapping/>
  </p:clrMapOvr>
  <p:transition spd="slow">
    <p:spli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B20EBC-5DA0-DD06-1F63-EB20B80E2CE1}"/>
              </a:ext>
            </a:extLst>
          </p:cNvPr>
          <p:cNvSpPr>
            <a:spLocks noGrp="1"/>
          </p:cNvSpPr>
          <p:nvPr>
            <p:ph type="title"/>
          </p:nvPr>
        </p:nvSpPr>
        <p:spPr/>
        <p:txBody>
          <a:bodyPr>
            <a:noAutofit/>
          </a:bodyPr>
          <a:lstStyle/>
          <a:p>
            <a:pPr marL="164465" marR="539115">
              <a:spcAft>
                <a:spcPts val="0"/>
              </a:spcAft>
            </a:pPr>
            <a:r>
              <a:rPr lang="en-US" sz="4000" b="1" kern="0" dirty="0">
                <a:uFill>
                  <a:solidFill>
                    <a:srgbClr val="000000"/>
                  </a:solidFill>
                </a:uFill>
                <a:latin typeface="Arial" panose="020B0604020202020204" pitchFamily="34" charset="0"/>
                <a:ea typeface="Arial" panose="020B0604020202020204" pitchFamily="34" charset="0"/>
              </a:rPr>
              <a:t>12</a:t>
            </a:r>
            <a:r>
              <a:rPr lang="en-US" sz="4000" kern="0" dirty="0">
                <a:uFill>
                  <a:solidFill>
                    <a:srgbClr val="000000"/>
                  </a:solidFill>
                </a:uFill>
                <a:latin typeface="Arial" panose="020B0604020202020204" pitchFamily="34" charset="0"/>
                <a:ea typeface="Arial" panose="020B0604020202020204" pitchFamily="34" charset="0"/>
              </a:rPr>
              <a:t>.  </a:t>
            </a:r>
            <a:r>
              <a:rPr lang="en-US" sz="4000" b="1" u="sng" kern="0" dirty="0">
                <a:effectLst/>
                <a:uFill>
                  <a:solidFill>
                    <a:srgbClr val="000000"/>
                  </a:solidFill>
                </a:uFill>
                <a:latin typeface="Arial" panose="020B0604020202020204" pitchFamily="34" charset="0"/>
                <a:ea typeface="Arial" panose="020B0604020202020204" pitchFamily="34" charset="0"/>
              </a:rPr>
              <a:t>DATA</a:t>
            </a:r>
            <a:r>
              <a:rPr lang="en-US" sz="4000" b="1" u="sng" kern="0" spc="-5" dirty="0">
                <a:effectLst/>
                <a:uFill>
                  <a:solidFill>
                    <a:srgbClr val="000000"/>
                  </a:solidFill>
                </a:uFill>
                <a:latin typeface="Arial" panose="020B0604020202020204" pitchFamily="34" charset="0"/>
                <a:ea typeface="Arial" panose="020B0604020202020204" pitchFamily="34" charset="0"/>
              </a:rPr>
              <a:t> </a:t>
            </a:r>
            <a:r>
              <a:rPr lang="en-US" sz="4000" b="1" u="sng" kern="0" dirty="0">
                <a:effectLst/>
                <a:uFill>
                  <a:solidFill>
                    <a:srgbClr val="000000"/>
                  </a:solidFill>
                </a:uFill>
                <a:latin typeface="Arial" panose="020B0604020202020204" pitchFamily="34" charset="0"/>
                <a:ea typeface="Arial" panose="020B0604020202020204" pitchFamily="34" charset="0"/>
              </a:rPr>
              <a:t>FLOW</a:t>
            </a:r>
            <a:r>
              <a:rPr lang="en-US" sz="4000" b="1" u="sng" kern="0" spc="-5" dirty="0">
                <a:effectLst/>
                <a:uFill>
                  <a:solidFill>
                    <a:srgbClr val="000000"/>
                  </a:solidFill>
                </a:uFill>
                <a:latin typeface="Arial" panose="020B0604020202020204" pitchFamily="34" charset="0"/>
                <a:ea typeface="Arial" panose="020B0604020202020204" pitchFamily="34" charset="0"/>
              </a:rPr>
              <a:t> </a:t>
            </a:r>
            <a:r>
              <a:rPr lang="en-US" sz="4000" b="1" u="sng" kern="0" spc="-10" dirty="0">
                <a:effectLst/>
                <a:uFill>
                  <a:solidFill>
                    <a:srgbClr val="000000"/>
                  </a:solidFill>
                </a:uFill>
                <a:latin typeface="Arial" panose="020B0604020202020204" pitchFamily="34" charset="0"/>
                <a:ea typeface="Arial" panose="020B0604020202020204" pitchFamily="34" charset="0"/>
              </a:rPr>
              <a:t>DIAGRAM</a:t>
            </a:r>
            <a:r>
              <a:rPr lang="en-IN" sz="4000" b="1" u="sng" kern="0" spc="-10" dirty="0">
                <a:uFill>
                  <a:solidFill>
                    <a:srgbClr val="000000"/>
                  </a:solidFill>
                </a:uFill>
                <a:latin typeface="Arial" panose="020B0604020202020204" pitchFamily="34" charset="0"/>
                <a:ea typeface="Arial" panose="020B0604020202020204" pitchFamily="34" charset="0"/>
              </a:rPr>
              <a:t> </a:t>
            </a:r>
            <a:r>
              <a:rPr lang="en-US" sz="4000" b="1" u="sng" spc="-10" dirty="0">
                <a:effectLst/>
                <a:latin typeface="Arial" panose="020B0604020202020204" pitchFamily="34" charset="0"/>
                <a:ea typeface="Arial MT"/>
                <a:cs typeface="Arial MT"/>
              </a:rPr>
              <a:t>(DFD)</a:t>
            </a:r>
            <a:r>
              <a:rPr lang="en-IN" sz="4000" dirty="0">
                <a:effectLst/>
                <a:latin typeface="Arial MT"/>
                <a:ea typeface="Arial MT"/>
                <a:cs typeface="Arial MT"/>
              </a:rPr>
              <a:t/>
            </a:r>
            <a:br>
              <a:rPr lang="en-IN" sz="4000" dirty="0">
                <a:effectLst/>
                <a:latin typeface="Arial MT"/>
                <a:ea typeface="Arial MT"/>
                <a:cs typeface="Arial MT"/>
              </a:rPr>
            </a:br>
            <a:endParaRPr lang="en-IN" sz="4000" dirty="0"/>
          </a:p>
        </p:txBody>
      </p:sp>
      <p:sp>
        <p:nvSpPr>
          <p:cNvPr id="3" name="Content Placeholder 2">
            <a:extLst>
              <a:ext uri="{FF2B5EF4-FFF2-40B4-BE49-F238E27FC236}">
                <a16:creationId xmlns:a16="http://schemas.microsoft.com/office/drawing/2014/main" xmlns="" id="{F91354F0-C54C-155D-DEE9-B7B05271C044}"/>
              </a:ext>
            </a:extLst>
          </p:cNvPr>
          <p:cNvSpPr>
            <a:spLocks noGrp="1"/>
          </p:cNvSpPr>
          <p:nvPr>
            <p:ph idx="1"/>
          </p:nvPr>
        </p:nvSpPr>
        <p:spPr/>
        <p:txBody>
          <a:bodyPr/>
          <a:lstStyle/>
          <a:p>
            <a:pPr marL="0" indent="0">
              <a:buNone/>
            </a:pPr>
            <a:r>
              <a:rPr lang="en-US" sz="1800" b="1" u="sng" spc="0" dirty="0">
                <a:effectLst/>
                <a:latin typeface="Arial" panose="020B0604020202020204" pitchFamily="34" charset="0"/>
                <a:ea typeface="Symbol" panose="05050102010706020507" pitchFamily="18" charset="2"/>
                <a:cs typeface="Arial MT"/>
              </a:rPr>
              <a:t>Context</a:t>
            </a:r>
            <a:r>
              <a:rPr lang="en-US" sz="1800" b="1" u="sng" spc="35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Level</a:t>
            </a:r>
            <a:r>
              <a:rPr lang="en-US" sz="1800" b="1" spc="0" dirty="0">
                <a:effectLst/>
                <a:latin typeface="Arial" panose="020B0604020202020204" pitchFamily="34" charset="0"/>
                <a:ea typeface="Symbol" panose="05050102010706020507" pitchFamily="18" charset="2"/>
                <a:cs typeface="Arial MT"/>
              </a:rPr>
              <a:t> </a:t>
            </a:r>
            <a:r>
              <a:rPr lang="en-US" sz="1800" b="1" spc="-50" dirty="0">
                <a:effectLst/>
                <a:latin typeface="Arial" panose="020B0604020202020204" pitchFamily="34" charset="0"/>
                <a:ea typeface="Symbol" panose="05050102010706020507" pitchFamily="18" charset="2"/>
                <a:cs typeface="Arial MT"/>
              </a:rPr>
              <a:t>:-</a:t>
            </a:r>
          </a:p>
          <a:p>
            <a:pPr marL="0" indent="0">
              <a:buNone/>
            </a:pPr>
            <a:endParaRPr lang="en-IN" sz="1800" spc="0" dirty="0">
              <a:effectLst/>
              <a:latin typeface="Arial MT"/>
              <a:ea typeface="Symbol" panose="05050102010706020507" pitchFamily="18" charset="2"/>
              <a:cs typeface="Symbol" panose="05050102010706020507" pitchFamily="18" charset="2"/>
            </a:endParaRPr>
          </a:p>
          <a:p>
            <a:pPr marL="0" indent="0">
              <a:buNone/>
            </a:pPr>
            <a:endParaRPr lang="en-IN" dirty="0"/>
          </a:p>
        </p:txBody>
      </p:sp>
      <p:pic>
        <p:nvPicPr>
          <p:cNvPr id="5" name="Picture 4">
            <a:extLst>
              <a:ext uri="{FF2B5EF4-FFF2-40B4-BE49-F238E27FC236}">
                <a16:creationId xmlns:a16="http://schemas.microsoft.com/office/drawing/2014/main" xmlns="" id="{9E24F5F9-9477-E9D4-C8BB-A3518F173C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4542" y="2900362"/>
            <a:ext cx="6725264" cy="1474993"/>
          </a:xfrm>
          <a:prstGeom prst="rect">
            <a:avLst/>
          </a:prstGeom>
        </p:spPr>
      </p:pic>
    </p:spTree>
    <p:extLst>
      <p:ext uri="{BB962C8B-B14F-4D97-AF65-F5344CB8AC3E}">
        <p14:creationId xmlns:p14="http://schemas.microsoft.com/office/powerpoint/2010/main" val="1179741363"/>
      </p:ext>
    </p:extLst>
  </p:cSld>
  <p:clrMapOvr>
    <a:masterClrMapping/>
  </p:clrMapOvr>
  <p:transition spd="slow">
    <p:spli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FC4502-5DD2-8C96-A9D7-CFCA65B0A93A}"/>
              </a:ext>
            </a:extLst>
          </p:cNvPr>
          <p:cNvSpPr txBox="1"/>
          <p:nvPr/>
        </p:nvSpPr>
        <p:spPr>
          <a:xfrm>
            <a:off x="58724" y="100668"/>
            <a:ext cx="3825379" cy="369332"/>
          </a:xfrm>
          <a:prstGeom prst="rect">
            <a:avLst/>
          </a:prstGeom>
          <a:noFill/>
        </p:spPr>
        <p:txBody>
          <a:bodyPr wrap="square">
            <a:spAutoFit/>
          </a:bodyPr>
          <a:lstStyle/>
          <a:p>
            <a:pPr lvl="0">
              <a:tabLst>
                <a:tab pos="612140" algn="l"/>
              </a:tabLst>
            </a:pPr>
            <a:r>
              <a:rPr lang="en-US" sz="18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ADMIN</a:t>
            </a:r>
            <a:r>
              <a:rPr lang="en-US" sz="1800" b="1" u="sng" spc="-25"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r>
              <a:rPr lang="en-US" sz="18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SIDE</a:t>
            </a:r>
            <a:r>
              <a:rPr lang="en-US" sz="1800" b="1" u="sng" spc="-15"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r>
              <a:rPr lang="en-US" sz="18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ZERO</a:t>
            </a:r>
            <a:r>
              <a:rPr lang="en-US" sz="1800" b="1" u="sng" spc="-1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r>
              <a:rPr lang="en-US" sz="18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LEVEL</a:t>
            </a:r>
            <a:r>
              <a:rPr lang="en-US" sz="1800" b="1" u="sng" spc="-25"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r>
              <a:rPr lang="en-US" sz="18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DFD</a:t>
            </a:r>
            <a:r>
              <a:rPr lang="en-US" sz="1800" b="1" u="none" strike="noStrike" spc="-15"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r>
              <a:rPr lang="en-US" sz="1800" b="1" u="none" strike="noStrike" spc="-5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a:t>
            </a:r>
            <a:endParaRPr lang="en-IN" sz="18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endParaRPr>
          </a:p>
        </p:txBody>
      </p:sp>
      <p:pic>
        <p:nvPicPr>
          <p:cNvPr id="7" name="Picture 6">
            <a:extLst>
              <a:ext uri="{FF2B5EF4-FFF2-40B4-BE49-F238E27FC236}">
                <a16:creationId xmlns:a16="http://schemas.microsoft.com/office/drawing/2014/main" xmlns="" id="{DA7486D0-AF8B-B377-232B-A96C43AAC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5419" y="0"/>
            <a:ext cx="5791200" cy="6096000"/>
          </a:xfrm>
          <a:prstGeom prst="rect">
            <a:avLst/>
          </a:prstGeom>
        </p:spPr>
      </p:pic>
    </p:spTree>
    <p:extLst>
      <p:ext uri="{BB962C8B-B14F-4D97-AF65-F5344CB8AC3E}">
        <p14:creationId xmlns:p14="http://schemas.microsoft.com/office/powerpoint/2010/main" val="2692064436"/>
      </p:ext>
    </p:extLst>
  </p:cSld>
  <p:clrMapOvr>
    <a:masterClrMapping/>
  </p:clrMapOvr>
  <p:transition spd="slow">
    <p:spli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AC32AF58-6F6F-61F8-512B-37AAAE430297}"/>
              </a:ext>
            </a:extLst>
          </p:cNvPr>
          <p:cNvSpPr txBox="1"/>
          <p:nvPr/>
        </p:nvSpPr>
        <p:spPr>
          <a:xfrm>
            <a:off x="0" y="0"/>
            <a:ext cx="3481431" cy="369332"/>
          </a:xfrm>
          <a:prstGeom prst="rect">
            <a:avLst/>
          </a:prstGeom>
          <a:noFill/>
        </p:spPr>
        <p:txBody>
          <a:bodyPr wrap="square">
            <a:spAutoFit/>
          </a:bodyPr>
          <a:lstStyle/>
          <a:p>
            <a:pPr lvl="0">
              <a:tabLst>
                <a:tab pos="612140" algn="l"/>
              </a:tabLst>
            </a:pPr>
            <a:r>
              <a:rPr lang="en-US" b="1" u="sng" dirty="0">
                <a:latin typeface="Arial" panose="020B0604020202020204" pitchFamily="34" charset="0"/>
                <a:ea typeface="Symbol" panose="05050102010706020507" pitchFamily="18" charset="2"/>
                <a:cs typeface="Arial MT"/>
              </a:rPr>
              <a:t>A</a:t>
            </a:r>
            <a:r>
              <a:rPr lang="en-US" sz="1800" b="1" u="sng" spc="0" dirty="0">
                <a:effectLst/>
                <a:latin typeface="Arial" panose="020B0604020202020204" pitchFamily="34" charset="0"/>
                <a:ea typeface="Symbol" panose="05050102010706020507" pitchFamily="18" charset="2"/>
                <a:cs typeface="Arial MT"/>
              </a:rPr>
              <a:t>DMIN</a:t>
            </a:r>
            <a:r>
              <a:rPr lang="en-US" sz="1800" b="1" u="sng" spc="-2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SIDE</a:t>
            </a:r>
            <a:r>
              <a:rPr lang="en-US" sz="1800" b="1" u="sng" spc="-2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1</a:t>
            </a:r>
            <a:r>
              <a:rPr lang="en-US" sz="1800" b="1" u="sng" spc="0" baseline="30000" dirty="0">
                <a:effectLst/>
                <a:latin typeface="Arial" panose="020B0604020202020204" pitchFamily="34" charset="0"/>
                <a:ea typeface="Symbol" panose="05050102010706020507" pitchFamily="18" charset="2"/>
                <a:cs typeface="Arial MT"/>
              </a:rPr>
              <a:t>st</a:t>
            </a:r>
            <a:r>
              <a:rPr lang="en-US" sz="1800" b="1" u="sng" spc="36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LEVEL</a:t>
            </a:r>
            <a:r>
              <a:rPr lang="en-US" sz="1800" b="1" u="sng" spc="-1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DFD</a:t>
            </a:r>
            <a:r>
              <a:rPr lang="en-US" sz="1800" b="1" spc="-15" dirty="0">
                <a:effectLst/>
                <a:latin typeface="Arial" panose="020B0604020202020204" pitchFamily="34" charset="0"/>
                <a:ea typeface="Symbol" panose="05050102010706020507" pitchFamily="18" charset="2"/>
                <a:cs typeface="Arial MT"/>
              </a:rPr>
              <a:t> </a:t>
            </a:r>
            <a:r>
              <a:rPr lang="en-US" sz="1800" b="1" spc="-50" dirty="0">
                <a:effectLst/>
                <a:latin typeface="Arial" panose="020B0604020202020204" pitchFamily="34" charset="0"/>
                <a:ea typeface="Symbol" panose="05050102010706020507" pitchFamily="18" charset="2"/>
                <a:cs typeface="Arial MT"/>
              </a:rPr>
              <a:t>:-</a:t>
            </a:r>
            <a:endParaRPr lang="en-IN" sz="1400" spc="0" dirty="0">
              <a:effectLst/>
              <a:latin typeface="Arial MT"/>
              <a:ea typeface="Symbol" panose="05050102010706020507" pitchFamily="18" charset="2"/>
              <a:cs typeface="Symbol" panose="05050102010706020507" pitchFamily="18" charset="2"/>
            </a:endParaRPr>
          </a:p>
        </p:txBody>
      </p:sp>
      <p:pic>
        <p:nvPicPr>
          <p:cNvPr id="2" name="Picture 1">
            <a:extLst>
              <a:ext uri="{FF2B5EF4-FFF2-40B4-BE49-F238E27FC236}">
                <a16:creationId xmlns:a16="http://schemas.microsoft.com/office/drawing/2014/main" xmlns="" id="{C7346E77-9AC9-8765-C422-25F5E168A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430" y="1"/>
            <a:ext cx="6213175" cy="6046838"/>
          </a:xfrm>
          <a:prstGeom prst="rect">
            <a:avLst/>
          </a:prstGeom>
        </p:spPr>
      </p:pic>
    </p:spTree>
    <p:extLst>
      <p:ext uri="{BB962C8B-B14F-4D97-AF65-F5344CB8AC3E}">
        <p14:creationId xmlns:p14="http://schemas.microsoft.com/office/powerpoint/2010/main" val="1769019342"/>
      </p:ext>
    </p:extLst>
  </p:cSld>
  <p:clrMapOvr>
    <a:masterClrMapping/>
  </p:clrMapOvr>
  <p:transition spd="slow">
    <p:spli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47B3DC39-AB8F-CD57-1BF2-A6A13E7EB5BD}"/>
              </a:ext>
            </a:extLst>
          </p:cNvPr>
          <p:cNvSpPr txBox="1"/>
          <p:nvPr/>
        </p:nvSpPr>
        <p:spPr>
          <a:xfrm>
            <a:off x="0" y="0"/>
            <a:ext cx="3523376" cy="369332"/>
          </a:xfrm>
          <a:prstGeom prst="rect">
            <a:avLst/>
          </a:prstGeom>
          <a:noFill/>
        </p:spPr>
        <p:txBody>
          <a:bodyPr wrap="square">
            <a:spAutoFit/>
          </a:bodyPr>
          <a:lstStyle/>
          <a:p>
            <a:pPr lvl="0">
              <a:spcBef>
                <a:spcPts val="5"/>
              </a:spcBef>
              <a:spcAft>
                <a:spcPts val="0"/>
              </a:spcAft>
              <a:tabLst>
                <a:tab pos="612140" algn="l"/>
              </a:tabLst>
            </a:pPr>
            <a:r>
              <a:rPr lang="en-US" sz="1800" b="1" u="sng" spc="0" dirty="0">
                <a:effectLst/>
                <a:latin typeface="Arial" panose="020B0604020202020204" pitchFamily="34" charset="0"/>
                <a:ea typeface="Symbol" panose="05050102010706020507" pitchFamily="18" charset="2"/>
                <a:cs typeface="Arial MT"/>
              </a:rPr>
              <a:t>ADMIN</a:t>
            </a:r>
            <a:r>
              <a:rPr lang="en-US" sz="1800" b="1" u="sng" spc="-2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SIDE</a:t>
            </a:r>
            <a:r>
              <a:rPr lang="en-US" sz="1800" b="1" u="sng" spc="-2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1.1</a:t>
            </a:r>
            <a:r>
              <a:rPr lang="en-US" sz="1800" b="1" u="sng" spc="-1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LEVEL</a:t>
            </a:r>
            <a:r>
              <a:rPr lang="en-US" sz="1800" b="1" u="sng" spc="-2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DFD</a:t>
            </a:r>
            <a:r>
              <a:rPr lang="en-US" sz="1800" b="1" spc="-15" dirty="0">
                <a:effectLst/>
                <a:latin typeface="Arial" panose="020B0604020202020204" pitchFamily="34" charset="0"/>
                <a:ea typeface="Symbol" panose="05050102010706020507" pitchFamily="18" charset="2"/>
                <a:cs typeface="Arial MT"/>
              </a:rPr>
              <a:t> </a:t>
            </a:r>
            <a:r>
              <a:rPr lang="en-US" sz="1800" b="1" spc="-50" dirty="0">
                <a:effectLst/>
                <a:latin typeface="Arial" panose="020B0604020202020204" pitchFamily="34" charset="0"/>
                <a:ea typeface="Symbol" panose="05050102010706020507" pitchFamily="18" charset="2"/>
                <a:cs typeface="Arial MT"/>
              </a:rPr>
              <a:t>:-</a:t>
            </a:r>
            <a:endParaRPr lang="en-IN" sz="1400" spc="0" dirty="0">
              <a:effectLst/>
              <a:latin typeface="Arial MT"/>
              <a:ea typeface="Symbol" panose="05050102010706020507" pitchFamily="18" charset="2"/>
              <a:cs typeface="Symbol" panose="05050102010706020507" pitchFamily="18" charset="2"/>
            </a:endParaRPr>
          </a:p>
        </p:txBody>
      </p:sp>
      <p:pic>
        <p:nvPicPr>
          <p:cNvPr id="2" name="Picture 1">
            <a:extLst>
              <a:ext uri="{FF2B5EF4-FFF2-40B4-BE49-F238E27FC236}">
                <a16:creationId xmlns:a16="http://schemas.microsoft.com/office/drawing/2014/main" xmlns="" id="{EC1EECB7-8C4D-1D04-8E19-FD4DEA65F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7897" y="0"/>
            <a:ext cx="6118051" cy="6056671"/>
          </a:xfrm>
          <a:prstGeom prst="rect">
            <a:avLst/>
          </a:prstGeom>
        </p:spPr>
      </p:pic>
    </p:spTree>
    <p:extLst>
      <p:ext uri="{BB962C8B-B14F-4D97-AF65-F5344CB8AC3E}">
        <p14:creationId xmlns:p14="http://schemas.microsoft.com/office/powerpoint/2010/main" val="2550880880"/>
      </p:ext>
    </p:extLst>
  </p:cSld>
  <p:clrMapOvr>
    <a:masterClrMapping/>
  </p:clrMapOvr>
  <p:transition spd="slow">
    <p:spli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C6DD371-1964-9B49-E89D-934A3DFD2A28}"/>
              </a:ext>
            </a:extLst>
          </p:cNvPr>
          <p:cNvSpPr txBox="1"/>
          <p:nvPr/>
        </p:nvSpPr>
        <p:spPr>
          <a:xfrm>
            <a:off x="0" y="0"/>
            <a:ext cx="3800213" cy="369332"/>
          </a:xfrm>
          <a:prstGeom prst="rect">
            <a:avLst/>
          </a:prstGeom>
          <a:noFill/>
        </p:spPr>
        <p:txBody>
          <a:bodyPr wrap="square">
            <a:spAutoFit/>
          </a:bodyPr>
          <a:lstStyle/>
          <a:p>
            <a:pPr lvl="0">
              <a:tabLst>
                <a:tab pos="612140" algn="l"/>
              </a:tabLst>
            </a:pPr>
            <a:r>
              <a:rPr lang="en-US" sz="1800" b="1" u="sng" spc="0" dirty="0">
                <a:effectLst/>
                <a:latin typeface="Arial" panose="020B0604020202020204" pitchFamily="34" charset="0"/>
                <a:ea typeface="Symbol" panose="05050102010706020507" pitchFamily="18" charset="2"/>
                <a:cs typeface="Arial MT"/>
              </a:rPr>
              <a:t>ADMIN</a:t>
            </a:r>
            <a:r>
              <a:rPr lang="en-US" sz="1800" b="1" u="sng" spc="-2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SIDE</a:t>
            </a:r>
            <a:r>
              <a:rPr lang="en-US" sz="1800" b="1" u="sng" spc="-2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1.2</a:t>
            </a:r>
            <a:r>
              <a:rPr lang="en-US" sz="1800" b="1" u="sng" spc="-1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LEVEL</a:t>
            </a:r>
            <a:r>
              <a:rPr lang="en-US" sz="1800" b="1" u="sng" spc="-2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DFD</a:t>
            </a:r>
            <a:r>
              <a:rPr lang="en-US" sz="1800" b="1" spc="-15" dirty="0">
                <a:effectLst/>
                <a:latin typeface="Arial" panose="020B0604020202020204" pitchFamily="34" charset="0"/>
                <a:ea typeface="Symbol" panose="05050102010706020507" pitchFamily="18" charset="2"/>
                <a:cs typeface="Arial MT"/>
              </a:rPr>
              <a:t> </a:t>
            </a:r>
            <a:r>
              <a:rPr lang="en-US" sz="1800" b="1" spc="-50" dirty="0">
                <a:effectLst/>
                <a:latin typeface="Arial" panose="020B0604020202020204" pitchFamily="34" charset="0"/>
                <a:ea typeface="Symbol" panose="05050102010706020507" pitchFamily="18" charset="2"/>
                <a:cs typeface="Arial MT"/>
              </a:rPr>
              <a:t>:-</a:t>
            </a:r>
            <a:endParaRPr lang="en-IN" sz="1400" spc="0" dirty="0">
              <a:effectLst/>
              <a:latin typeface="Arial MT"/>
              <a:ea typeface="Symbol" panose="05050102010706020507" pitchFamily="18" charset="2"/>
              <a:cs typeface="Symbol" panose="05050102010706020507" pitchFamily="18" charset="2"/>
            </a:endParaRPr>
          </a:p>
        </p:txBody>
      </p:sp>
      <p:pic>
        <p:nvPicPr>
          <p:cNvPr id="2" name="Picture 1">
            <a:extLst>
              <a:ext uri="{FF2B5EF4-FFF2-40B4-BE49-F238E27FC236}">
                <a16:creationId xmlns:a16="http://schemas.microsoft.com/office/drawing/2014/main" xmlns="" id="{06227C43-658C-F31F-7225-69757DB36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2829" y="0"/>
            <a:ext cx="6200099" cy="6135329"/>
          </a:xfrm>
          <a:prstGeom prst="rect">
            <a:avLst/>
          </a:prstGeom>
        </p:spPr>
      </p:pic>
    </p:spTree>
    <p:extLst>
      <p:ext uri="{BB962C8B-B14F-4D97-AF65-F5344CB8AC3E}">
        <p14:creationId xmlns:p14="http://schemas.microsoft.com/office/powerpoint/2010/main" val="3117922918"/>
      </p:ext>
    </p:extLst>
  </p:cSld>
  <p:clrMapOvr>
    <a:masterClrMapping/>
  </p:clrMapOvr>
  <p:transition spd="slow">
    <p:spli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4909C9A-F2C9-F11F-2169-F42E6B030500}"/>
              </a:ext>
            </a:extLst>
          </p:cNvPr>
          <p:cNvSpPr txBox="1"/>
          <p:nvPr/>
        </p:nvSpPr>
        <p:spPr>
          <a:xfrm>
            <a:off x="0" y="0"/>
            <a:ext cx="3649211" cy="369332"/>
          </a:xfrm>
          <a:prstGeom prst="rect">
            <a:avLst/>
          </a:prstGeom>
          <a:noFill/>
        </p:spPr>
        <p:txBody>
          <a:bodyPr wrap="square">
            <a:spAutoFit/>
          </a:bodyPr>
          <a:lstStyle/>
          <a:p>
            <a:pPr lvl="0">
              <a:tabLst>
                <a:tab pos="612140" algn="l"/>
              </a:tabLst>
            </a:pPr>
            <a:r>
              <a:rPr lang="en-US" sz="1800" b="1" u="sng" spc="0" dirty="0">
                <a:effectLst/>
                <a:latin typeface="Arial" panose="020B0604020202020204" pitchFamily="34" charset="0"/>
                <a:ea typeface="Symbol" panose="05050102010706020507" pitchFamily="18" charset="2"/>
                <a:cs typeface="Arial MT"/>
              </a:rPr>
              <a:t>ADMIN</a:t>
            </a:r>
            <a:r>
              <a:rPr lang="en-US" sz="1800" b="1" u="sng" spc="-2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SIDE</a:t>
            </a:r>
            <a:r>
              <a:rPr lang="en-US" sz="1800" b="1" u="sng" spc="-1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1.3</a:t>
            </a:r>
            <a:r>
              <a:rPr lang="en-US" sz="1800" b="1" u="sng" spc="-2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LEVEL</a:t>
            </a:r>
            <a:r>
              <a:rPr lang="en-US" sz="1800" b="1" u="sng" spc="-2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DFD</a:t>
            </a:r>
            <a:r>
              <a:rPr lang="en-US" sz="1800" b="1" spc="-15" dirty="0">
                <a:effectLst/>
                <a:latin typeface="Arial" panose="020B0604020202020204" pitchFamily="34" charset="0"/>
                <a:ea typeface="Symbol" panose="05050102010706020507" pitchFamily="18" charset="2"/>
                <a:cs typeface="Arial MT"/>
              </a:rPr>
              <a:t> </a:t>
            </a:r>
            <a:r>
              <a:rPr lang="en-US" sz="1800" b="1" spc="-50" dirty="0">
                <a:effectLst/>
                <a:latin typeface="Arial" panose="020B0604020202020204" pitchFamily="34" charset="0"/>
                <a:ea typeface="Symbol" panose="05050102010706020507" pitchFamily="18" charset="2"/>
                <a:cs typeface="Arial MT"/>
              </a:rPr>
              <a:t>:-</a:t>
            </a:r>
            <a:endParaRPr lang="en-IN" sz="1400" spc="0" dirty="0">
              <a:effectLst/>
              <a:latin typeface="Arial MT"/>
              <a:ea typeface="Symbol" panose="05050102010706020507" pitchFamily="18" charset="2"/>
              <a:cs typeface="Symbol" panose="05050102010706020507" pitchFamily="18" charset="2"/>
            </a:endParaRPr>
          </a:p>
        </p:txBody>
      </p:sp>
      <p:pic>
        <p:nvPicPr>
          <p:cNvPr id="2" name="Picture 1">
            <a:extLst>
              <a:ext uri="{FF2B5EF4-FFF2-40B4-BE49-F238E27FC236}">
                <a16:creationId xmlns:a16="http://schemas.microsoft.com/office/drawing/2014/main" xmlns="" id="{6F6E67A3-26CD-027D-F26A-88EE011128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0451" y="0"/>
            <a:ext cx="6302478" cy="6105832"/>
          </a:xfrm>
          <a:prstGeom prst="rect">
            <a:avLst/>
          </a:prstGeom>
        </p:spPr>
      </p:pic>
    </p:spTree>
    <p:extLst>
      <p:ext uri="{BB962C8B-B14F-4D97-AF65-F5344CB8AC3E}">
        <p14:creationId xmlns:p14="http://schemas.microsoft.com/office/powerpoint/2010/main" val="1036062984"/>
      </p:ext>
    </p:extLst>
  </p:cSld>
  <p:clrMapOvr>
    <a:masterClrMapping/>
  </p:clrMapOvr>
  <p:transition spd="slow">
    <p:spli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486FEAE-C196-6A2D-1222-7709B2C43E49}"/>
              </a:ext>
            </a:extLst>
          </p:cNvPr>
          <p:cNvSpPr txBox="1"/>
          <p:nvPr/>
        </p:nvSpPr>
        <p:spPr>
          <a:xfrm>
            <a:off x="0" y="0"/>
            <a:ext cx="3816991" cy="369332"/>
          </a:xfrm>
          <a:prstGeom prst="rect">
            <a:avLst/>
          </a:prstGeom>
          <a:noFill/>
        </p:spPr>
        <p:txBody>
          <a:bodyPr wrap="square">
            <a:spAutoFit/>
          </a:bodyPr>
          <a:lstStyle/>
          <a:p>
            <a:pPr lvl="0">
              <a:tabLst>
                <a:tab pos="612140" algn="l"/>
              </a:tabLst>
            </a:pPr>
            <a:r>
              <a:rPr lang="en-US" sz="1800" b="1" u="sng" spc="0" dirty="0">
                <a:effectLst/>
                <a:latin typeface="Arial" panose="020B0604020202020204" pitchFamily="34" charset="0"/>
                <a:ea typeface="Symbol" panose="05050102010706020507" pitchFamily="18" charset="2"/>
                <a:cs typeface="Arial MT"/>
              </a:rPr>
              <a:t>USER</a:t>
            </a:r>
            <a:r>
              <a:rPr lang="en-US" sz="1800" b="1" u="sng" spc="-2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SIDE</a:t>
            </a:r>
            <a:r>
              <a:rPr lang="en-US" sz="1800" b="1" u="sng" spc="-2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ZERO</a:t>
            </a:r>
            <a:r>
              <a:rPr lang="en-US" sz="1800" b="1" u="sng" spc="-1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LEVEL</a:t>
            </a:r>
            <a:r>
              <a:rPr lang="en-US" sz="1800" b="1" u="sng" spc="-2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DFD</a:t>
            </a:r>
            <a:r>
              <a:rPr lang="en-US" sz="1800" b="1" spc="-10" dirty="0">
                <a:effectLst/>
                <a:latin typeface="Arial" panose="020B0604020202020204" pitchFamily="34" charset="0"/>
                <a:ea typeface="Symbol" panose="05050102010706020507" pitchFamily="18" charset="2"/>
                <a:cs typeface="Arial MT"/>
              </a:rPr>
              <a:t> </a:t>
            </a:r>
            <a:r>
              <a:rPr lang="en-US" sz="1800" b="1" spc="-50" dirty="0">
                <a:effectLst/>
                <a:latin typeface="Arial" panose="020B0604020202020204" pitchFamily="34" charset="0"/>
                <a:ea typeface="Symbol" panose="05050102010706020507" pitchFamily="18" charset="2"/>
                <a:cs typeface="Arial MT"/>
              </a:rPr>
              <a:t>:-</a:t>
            </a:r>
            <a:endParaRPr lang="en-IN" sz="1400" spc="0" dirty="0">
              <a:effectLst/>
              <a:latin typeface="Arial MT"/>
              <a:ea typeface="Symbol" panose="05050102010706020507" pitchFamily="18" charset="2"/>
              <a:cs typeface="Symbol" panose="05050102010706020507" pitchFamily="18" charset="2"/>
            </a:endParaRPr>
          </a:p>
        </p:txBody>
      </p:sp>
      <p:pic>
        <p:nvPicPr>
          <p:cNvPr id="2" name="Picture 1">
            <a:extLst>
              <a:ext uri="{FF2B5EF4-FFF2-40B4-BE49-F238E27FC236}">
                <a16:creationId xmlns:a16="http://schemas.microsoft.com/office/drawing/2014/main" xmlns="" id="{B7FADBF8-218D-0465-3388-2F14596D6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070" y="0"/>
            <a:ext cx="6322143" cy="6105832"/>
          </a:xfrm>
          <a:prstGeom prst="rect">
            <a:avLst/>
          </a:prstGeom>
        </p:spPr>
      </p:pic>
    </p:spTree>
    <p:extLst>
      <p:ext uri="{BB962C8B-B14F-4D97-AF65-F5344CB8AC3E}">
        <p14:creationId xmlns:p14="http://schemas.microsoft.com/office/powerpoint/2010/main" val="1885911008"/>
      </p:ext>
    </p:extLst>
  </p:cSld>
  <p:clrMapOvr>
    <a:masterClrMapping/>
  </p:clrMapOvr>
  <p:transition spd="slow">
    <p:spli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C14E95-0A3B-5203-320F-F847309EB514}"/>
              </a:ext>
            </a:extLst>
          </p:cNvPr>
          <p:cNvSpPr>
            <a:spLocks noGrp="1"/>
          </p:cNvSpPr>
          <p:nvPr>
            <p:ph type="title"/>
          </p:nvPr>
        </p:nvSpPr>
        <p:spPr/>
        <p:txBody>
          <a:bodyPr>
            <a:normAutofit/>
          </a:bodyPr>
          <a:lstStyle/>
          <a:p>
            <a:pPr marL="742950" indent="-742950">
              <a:buFont typeface="+mj-lt"/>
              <a:buAutoNum type="arabicPeriod"/>
            </a:pPr>
            <a:r>
              <a:rPr lang="en-IN" sz="4000" b="1" u="sng" dirty="0"/>
              <a:t>INTRODUCTION </a:t>
            </a:r>
          </a:p>
        </p:txBody>
      </p:sp>
      <p:sp>
        <p:nvSpPr>
          <p:cNvPr id="3" name="Content Placeholder 2">
            <a:extLst>
              <a:ext uri="{FF2B5EF4-FFF2-40B4-BE49-F238E27FC236}">
                <a16:creationId xmlns:a16="http://schemas.microsoft.com/office/drawing/2014/main" xmlns="" id="{FF9C8FD9-7DA4-577E-8074-1082B9572784}"/>
              </a:ext>
            </a:extLst>
          </p:cNvPr>
          <p:cNvSpPr>
            <a:spLocks noGrp="1"/>
          </p:cNvSpPr>
          <p:nvPr>
            <p:ph idx="1"/>
          </p:nvPr>
        </p:nvSpPr>
        <p:spPr/>
        <p:txBody>
          <a:bodyPr>
            <a:noAutofit/>
          </a:bodyPr>
          <a:lstStyle/>
          <a:p>
            <a:pPr marL="342900" marR="268605" lvl="0" indent="-342900" algn="just">
              <a:lnSpc>
                <a:spcPct val="115000"/>
              </a:lnSpc>
              <a:spcAft>
                <a:spcPts val="0"/>
              </a:spcAft>
              <a:buSzPts val="1200"/>
              <a:buFont typeface="Wingdings" panose="05000000000000000000" pitchFamily="2" charset="2"/>
              <a:buChar char=""/>
              <a:tabLst>
                <a:tab pos="798830" algn="l"/>
              </a:tabLst>
            </a:pPr>
            <a:r>
              <a:rPr lang="en-US" sz="1400" spc="0" dirty="0">
                <a:effectLst/>
                <a:latin typeface="Arial MT"/>
                <a:ea typeface="Wingdings" panose="05000000000000000000" pitchFamily="2" charset="2"/>
                <a:cs typeface="Wingdings" panose="05000000000000000000" pitchFamily="2" charset="2"/>
              </a:rPr>
              <a:t>The project titled Library Management System is Library Management software for monitoring and controlling the transactions in a library.</a:t>
            </a:r>
            <a:endParaRPr lang="en-IN" sz="1400" spc="0" dirty="0">
              <a:effectLst/>
              <a:latin typeface="Arial MT"/>
              <a:ea typeface="Wingdings" panose="05000000000000000000" pitchFamily="2" charset="2"/>
              <a:cs typeface="Wingdings" panose="05000000000000000000" pitchFamily="2" charset="2"/>
            </a:endParaRPr>
          </a:p>
          <a:p>
            <a:pPr marL="0" indent="0">
              <a:spcBef>
                <a:spcPts val="195"/>
              </a:spcBef>
              <a:buNone/>
            </a:pPr>
            <a:r>
              <a:rPr lang="en-US" sz="1400" dirty="0">
                <a:effectLst/>
                <a:latin typeface="Arial MT"/>
                <a:ea typeface="Arial MT"/>
                <a:cs typeface="Arial MT"/>
              </a:rPr>
              <a:t> </a:t>
            </a:r>
            <a:endParaRPr lang="en-IN" sz="1400" dirty="0">
              <a:effectLst/>
              <a:latin typeface="Arial MT"/>
              <a:ea typeface="Arial MT"/>
              <a:cs typeface="Arial MT"/>
            </a:endParaRPr>
          </a:p>
          <a:p>
            <a:pPr marL="342900" marR="269240" lvl="0" indent="-342900" algn="just">
              <a:lnSpc>
                <a:spcPct val="115000"/>
              </a:lnSpc>
              <a:spcBef>
                <a:spcPts val="5"/>
              </a:spcBef>
              <a:spcAft>
                <a:spcPts val="0"/>
              </a:spcAft>
              <a:buSzPts val="1200"/>
              <a:buFont typeface="Wingdings" panose="05000000000000000000" pitchFamily="2" charset="2"/>
              <a:buChar char=""/>
              <a:tabLst>
                <a:tab pos="798830" algn="l"/>
              </a:tabLst>
            </a:pPr>
            <a:r>
              <a:rPr lang="en-US" sz="1400" spc="0" dirty="0">
                <a:effectLst/>
                <a:latin typeface="Arial MT"/>
                <a:ea typeface="Wingdings" panose="05000000000000000000" pitchFamily="2" charset="2"/>
                <a:cs typeface="Wingdings" panose="05000000000000000000" pitchFamily="2" charset="2"/>
              </a:rPr>
              <a:t>The project “Library Management System” is developed in PHP, which mainly focuses on basic operations in a library like adding new books, and updating new information, searching books and members and return </a:t>
            </a:r>
            <a:r>
              <a:rPr lang="en-US" sz="1400" spc="-10" dirty="0">
                <a:effectLst/>
                <a:latin typeface="Arial MT"/>
                <a:ea typeface="Wingdings" panose="05000000000000000000" pitchFamily="2" charset="2"/>
                <a:cs typeface="Wingdings" panose="05000000000000000000" pitchFamily="2" charset="2"/>
              </a:rPr>
              <a:t>books.</a:t>
            </a:r>
            <a:r>
              <a:rPr lang="en-US" sz="1400" dirty="0">
                <a:effectLst/>
                <a:latin typeface="Arial MT"/>
                <a:ea typeface="Arial MT"/>
                <a:cs typeface="Arial MT"/>
              </a:rPr>
              <a:t> </a:t>
            </a:r>
            <a:endParaRPr lang="en-IN" sz="1400" dirty="0">
              <a:effectLst/>
              <a:latin typeface="Arial MT"/>
              <a:ea typeface="Arial MT"/>
              <a:cs typeface="Arial MT"/>
            </a:endParaRPr>
          </a:p>
          <a:p>
            <a:pPr marL="342900" marR="264795" lvl="0" indent="-342900" algn="just">
              <a:lnSpc>
                <a:spcPct val="115000"/>
              </a:lnSpc>
              <a:spcAft>
                <a:spcPts val="0"/>
              </a:spcAft>
              <a:buSzPts val="1200"/>
              <a:buFont typeface="Wingdings" panose="05000000000000000000" pitchFamily="2" charset="2"/>
              <a:buChar char=""/>
              <a:tabLst>
                <a:tab pos="798830" algn="l"/>
              </a:tabLst>
            </a:pPr>
            <a:r>
              <a:rPr lang="en-US" sz="1400" spc="0" dirty="0">
                <a:effectLst/>
                <a:latin typeface="Arial MT"/>
                <a:ea typeface="Wingdings" panose="05000000000000000000" pitchFamily="2" charset="2"/>
                <a:cs typeface="Wingdings" panose="05000000000000000000" pitchFamily="2" charset="2"/>
              </a:rPr>
              <a:t>This project of </a:t>
            </a:r>
            <a:r>
              <a:rPr lang="en-US" sz="1400" b="1" spc="0" dirty="0">
                <a:effectLst/>
                <a:latin typeface="Arial" panose="020B0604020202020204" pitchFamily="34" charset="0"/>
                <a:ea typeface="Wingdings" panose="05000000000000000000" pitchFamily="2" charset="2"/>
                <a:cs typeface="Arial MT"/>
              </a:rPr>
              <a:t>“LIBRARY MANAGEMENT” </a:t>
            </a:r>
            <a:r>
              <a:rPr lang="en-US" sz="1400" spc="0" dirty="0">
                <a:effectLst/>
                <a:latin typeface="Arial MT"/>
                <a:ea typeface="Wingdings" panose="05000000000000000000" pitchFamily="2" charset="2"/>
                <a:cs typeface="Wingdings" panose="05000000000000000000" pitchFamily="2" charset="2"/>
              </a:rPr>
              <a:t>of gives us the complete information about the library. We can enter the record of new books and retrieve the details of books available in the library.</a:t>
            </a:r>
            <a:r>
              <a:rPr lang="en-US" sz="1400" dirty="0">
                <a:effectLst/>
                <a:latin typeface="Arial MT"/>
                <a:ea typeface="Arial MT"/>
                <a:cs typeface="Arial MT"/>
              </a:rPr>
              <a:t> </a:t>
            </a:r>
            <a:endParaRPr lang="en-IN" sz="1400" dirty="0">
              <a:effectLst/>
              <a:latin typeface="Arial MT"/>
              <a:ea typeface="Arial MT"/>
              <a:cs typeface="Arial MT"/>
            </a:endParaRPr>
          </a:p>
          <a:p>
            <a:pPr marL="342900" marR="266700" lvl="0" indent="-342900" algn="just">
              <a:lnSpc>
                <a:spcPct val="115000"/>
              </a:lnSpc>
              <a:spcAft>
                <a:spcPts val="0"/>
              </a:spcAft>
              <a:buSzPts val="1200"/>
              <a:buFont typeface="Wingdings" panose="05000000000000000000" pitchFamily="2" charset="2"/>
              <a:buChar char=""/>
              <a:tabLst>
                <a:tab pos="798830" algn="l"/>
              </a:tabLst>
            </a:pPr>
            <a:r>
              <a:rPr lang="en-US" sz="1400" spc="0" dirty="0">
                <a:effectLst/>
                <a:latin typeface="Arial MT"/>
                <a:ea typeface="Wingdings" panose="05000000000000000000" pitchFamily="2" charset="2"/>
                <a:cs typeface="Wingdings" panose="05000000000000000000" pitchFamily="2" charset="2"/>
              </a:rPr>
              <a:t>We can issue the books to the students and maintain their records and</a:t>
            </a:r>
            <a:r>
              <a:rPr lang="en-US" sz="1400" spc="4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can also check how many books are issued and stock available in the library. In this project we can maintain the late fine of students who returns the issued books after the due date.</a:t>
            </a:r>
            <a:r>
              <a:rPr lang="en-US" sz="1400" dirty="0">
                <a:effectLst/>
                <a:latin typeface="Arial MT"/>
                <a:ea typeface="Arial MT"/>
                <a:cs typeface="Arial MT"/>
              </a:rPr>
              <a:t> </a:t>
            </a:r>
            <a:endParaRPr lang="en-IN" sz="1400" dirty="0">
              <a:effectLst/>
              <a:latin typeface="Arial MT"/>
              <a:ea typeface="Arial MT"/>
              <a:cs typeface="Arial MT"/>
            </a:endParaRPr>
          </a:p>
          <a:p>
            <a:pPr marL="342900" marR="264160" lvl="0" indent="-342900" algn="just">
              <a:lnSpc>
                <a:spcPct val="115000"/>
              </a:lnSpc>
              <a:spcAft>
                <a:spcPts val="0"/>
              </a:spcAft>
              <a:buSzPts val="1200"/>
              <a:buFont typeface="Wingdings" panose="05000000000000000000" pitchFamily="2" charset="2"/>
              <a:buChar char=""/>
              <a:tabLst>
                <a:tab pos="798830" algn="l"/>
              </a:tabLst>
            </a:pPr>
            <a:r>
              <a:rPr lang="en-US" sz="1400" spc="0" dirty="0">
                <a:effectLst/>
                <a:latin typeface="Arial MT"/>
                <a:ea typeface="Wingdings" panose="05000000000000000000" pitchFamily="2" charset="2"/>
                <a:cs typeface="Wingdings" panose="05000000000000000000" pitchFamily="2" charset="2"/>
              </a:rPr>
              <a:t>Throughout the project the focus has been on presenting information and comments in an easy and intelligible manner. The project is very useful for those who want to know about Library Management</a:t>
            </a:r>
            <a:r>
              <a:rPr lang="en-US" sz="1400" spc="2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System.</a:t>
            </a:r>
          </a:p>
          <a:p>
            <a:pPr marL="0" marR="264160" lvl="0" indent="0" algn="just">
              <a:lnSpc>
                <a:spcPct val="115000"/>
              </a:lnSpc>
              <a:spcAft>
                <a:spcPts val="0"/>
              </a:spcAft>
              <a:buSzPts val="1200"/>
              <a:buNone/>
              <a:tabLst>
                <a:tab pos="798830" algn="l"/>
              </a:tabLst>
            </a:pPr>
            <a:r>
              <a:rPr lang="en-US" sz="1400" dirty="0">
                <a:effectLst/>
                <a:latin typeface="Arial MT"/>
                <a:ea typeface="Arial MT"/>
                <a:cs typeface="Arial MT"/>
              </a:rPr>
              <a:t> </a:t>
            </a:r>
            <a:endParaRPr lang="en-IN" sz="1400" dirty="0">
              <a:effectLst/>
              <a:latin typeface="Arial MT"/>
              <a:ea typeface="Arial MT"/>
              <a:cs typeface="Arial MT"/>
            </a:endParaRPr>
          </a:p>
        </p:txBody>
      </p:sp>
    </p:spTree>
    <p:extLst>
      <p:ext uri="{BB962C8B-B14F-4D97-AF65-F5344CB8AC3E}">
        <p14:creationId xmlns:p14="http://schemas.microsoft.com/office/powerpoint/2010/main" val="2709521638"/>
      </p:ext>
    </p:extLst>
  </p:cSld>
  <p:clrMapOvr>
    <a:masterClrMapping/>
  </p:clrMapOvr>
  <p:transition spd="slow">
    <p:spli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84FFA9-E151-9F5B-4452-253821448F89}"/>
              </a:ext>
            </a:extLst>
          </p:cNvPr>
          <p:cNvSpPr>
            <a:spLocks noGrp="1"/>
          </p:cNvSpPr>
          <p:nvPr>
            <p:ph type="title"/>
          </p:nvPr>
        </p:nvSpPr>
        <p:spPr/>
        <p:txBody>
          <a:bodyPr>
            <a:normAutofit fontScale="90000"/>
          </a:bodyPr>
          <a:lstStyle/>
          <a:p>
            <a:r>
              <a:rPr lang="en-US" sz="4000" b="1" kern="0" spc="-10" dirty="0">
                <a:effectLst/>
                <a:uFill>
                  <a:solidFill>
                    <a:srgbClr val="000000"/>
                  </a:solidFill>
                </a:uFill>
                <a:latin typeface="Arial" panose="020B0604020202020204" pitchFamily="34" charset="0"/>
                <a:ea typeface="Arial" panose="020B0604020202020204" pitchFamily="34" charset="0"/>
              </a:rPr>
              <a:t>13. </a:t>
            </a:r>
            <a:r>
              <a:rPr lang="en-US" sz="4000" b="1" u="sng" kern="0" spc="-10" dirty="0">
                <a:effectLst/>
                <a:uFill>
                  <a:solidFill>
                    <a:srgbClr val="000000"/>
                  </a:solidFill>
                </a:uFill>
                <a:latin typeface="Arial" panose="020B0604020202020204" pitchFamily="34" charset="0"/>
                <a:ea typeface="Arial" panose="020B0604020202020204" pitchFamily="34" charset="0"/>
              </a:rPr>
              <a:t>DATABASE</a:t>
            </a:r>
            <a:r>
              <a:rPr lang="en-US" sz="4000" b="1" u="sng" strike="noStrike" kern="0" spc="-10" dirty="0">
                <a:effectLst/>
                <a:uFill>
                  <a:solidFill>
                    <a:srgbClr val="000000"/>
                  </a:solidFill>
                </a:uFill>
                <a:latin typeface="Arial" panose="020B0604020202020204" pitchFamily="34" charset="0"/>
                <a:ea typeface="Arial" panose="020B0604020202020204" pitchFamily="34" charset="0"/>
              </a:rPr>
              <a:t>  </a:t>
            </a:r>
            <a:r>
              <a:rPr lang="en-US" sz="4000" b="1" u="sng" kern="0" spc="-10" dirty="0">
                <a:effectLst/>
                <a:uFill>
                  <a:solidFill>
                    <a:srgbClr val="000000"/>
                  </a:solidFill>
                </a:uFill>
                <a:latin typeface="Arial" panose="020B0604020202020204" pitchFamily="34" charset="0"/>
                <a:ea typeface="Arial" panose="020B0604020202020204" pitchFamily="34" charset="0"/>
              </a:rPr>
              <a:t>DICTIONARY</a:t>
            </a:r>
            <a:r>
              <a:rPr lang="en-IN" sz="1800" b="1" u="sng" kern="0" dirty="0">
                <a:effectLst/>
                <a:uFill>
                  <a:solidFill>
                    <a:srgbClr val="000000"/>
                  </a:solidFill>
                </a:uFill>
                <a:latin typeface="Arial" panose="020B0604020202020204" pitchFamily="34" charset="0"/>
                <a:ea typeface="Arial" panose="020B0604020202020204" pitchFamily="34" charset="0"/>
              </a:rPr>
              <a:t/>
            </a:r>
            <a:br>
              <a:rPr lang="en-IN" sz="1800" b="1" u="sng" kern="0" dirty="0">
                <a:effectLst/>
                <a:uFill>
                  <a:solidFill>
                    <a:srgbClr val="000000"/>
                  </a:solidFill>
                </a:uFill>
                <a:latin typeface="Arial" panose="020B0604020202020204" pitchFamily="34" charset="0"/>
                <a:ea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xmlns="" id="{27AE7164-2C4B-1C09-6FFA-AA68B945237F}"/>
              </a:ext>
            </a:extLst>
          </p:cNvPr>
          <p:cNvSpPr>
            <a:spLocks noGrp="1"/>
          </p:cNvSpPr>
          <p:nvPr>
            <p:ph idx="1"/>
          </p:nvPr>
        </p:nvSpPr>
        <p:spPr/>
        <p:txBody>
          <a:bodyPr/>
          <a:lstStyle/>
          <a:p>
            <a:pPr marL="0" indent="0">
              <a:buNone/>
            </a:pPr>
            <a:r>
              <a:rPr lang="en-US" sz="1800" b="1" spc="0" dirty="0">
                <a:effectLst/>
                <a:latin typeface="Arial" panose="020B0604020202020204" pitchFamily="34" charset="0"/>
                <a:ea typeface="Symbol" panose="05050102010706020507" pitchFamily="18" charset="2"/>
                <a:cs typeface="Arial MT"/>
              </a:rPr>
              <a:t>				      </a:t>
            </a:r>
          </a:p>
          <a:p>
            <a:pPr marL="0" indent="0">
              <a:buNone/>
            </a:pPr>
            <a:r>
              <a:rPr lang="en-US" sz="1800" b="1" dirty="0">
                <a:latin typeface="Arial" panose="020B0604020202020204" pitchFamily="34" charset="0"/>
                <a:ea typeface="Symbol" panose="05050102010706020507" pitchFamily="18" charset="2"/>
                <a:cs typeface="Arial MT"/>
              </a:rPr>
              <a:t>		                       </a:t>
            </a:r>
            <a:r>
              <a:rPr lang="en-US" sz="1800" b="1" spc="0" dirty="0">
                <a:effectLst/>
                <a:latin typeface="Arial" panose="020B0604020202020204" pitchFamily="34" charset="0"/>
                <a:ea typeface="Symbol" panose="05050102010706020507" pitchFamily="18" charset="2"/>
                <a:cs typeface="Arial MT"/>
              </a:rPr>
              <a:t> </a:t>
            </a:r>
            <a:r>
              <a:rPr lang="en-US" sz="1800" b="1" dirty="0" err="1">
                <a:latin typeface="Arial" panose="020B0604020202020204" pitchFamily="34" charset="0"/>
                <a:ea typeface="Symbol" panose="05050102010706020507" pitchFamily="18" charset="2"/>
                <a:cs typeface="Arial MT"/>
              </a:rPr>
              <a:t>T</a:t>
            </a:r>
            <a:r>
              <a:rPr lang="en-US" sz="1800" b="1" spc="0" dirty="0" err="1">
                <a:effectLst/>
                <a:latin typeface="Arial" panose="020B0604020202020204" pitchFamily="34" charset="0"/>
                <a:ea typeface="Symbol" panose="05050102010706020507" pitchFamily="18" charset="2"/>
                <a:cs typeface="Arial MT"/>
              </a:rPr>
              <a:t>able_name</a:t>
            </a:r>
            <a:r>
              <a:rPr lang="en-US" sz="1800" b="1" spc="0" dirty="0">
                <a:effectLst/>
                <a:latin typeface="Arial" panose="020B0604020202020204" pitchFamily="34" charset="0"/>
                <a:ea typeface="Symbol" panose="05050102010706020507" pitchFamily="18" charset="2"/>
                <a:cs typeface="Arial MT"/>
              </a:rPr>
              <a:t> : </a:t>
            </a:r>
            <a:r>
              <a:rPr lang="en-US" b="1" spc="0" dirty="0">
                <a:effectLst/>
                <a:latin typeface="Arial" panose="020B0604020202020204" pitchFamily="34" charset="0"/>
                <a:ea typeface="Symbol" panose="05050102010706020507" pitchFamily="18" charset="2"/>
                <a:cs typeface="Arial MT"/>
              </a:rPr>
              <a:t> </a:t>
            </a:r>
            <a:r>
              <a:rPr lang="en-US" b="1" u="sng" spc="0" dirty="0" err="1">
                <a:effectLst/>
                <a:latin typeface="Arial" panose="020B0604020202020204" pitchFamily="34" charset="0"/>
                <a:ea typeface="Symbol" panose="05050102010706020507" pitchFamily="18" charset="2"/>
                <a:cs typeface="Arial MT"/>
              </a:rPr>
              <a:t>Adminlog</a:t>
            </a:r>
            <a:r>
              <a:rPr lang="en-US" b="1" dirty="0">
                <a:latin typeface="Arial" panose="020B0604020202020204" pitchFamily="34" charset="0"/>
                <a:ea typeface="Symbol" panose="05050102010706020507" pitchFamily="18" charset="2"/>
                <a:cs typeface="Arial MT"/>
              </a:rPr>
              <a:t> </a:t>
            </a:r>
            <a:r>
              <a:rPr lang="en-US" sz="1800" b="1" dirty="0">
                <a:latin typeface="Arial" panose="020B0604020202020204" pitchFamily="34" charset="0"/>
                <a:ea typeface="Symbol" panose="05050102010706020507" pitchFamily="18" charset="2"/>
                <a:cs typeface="Arial MT"/>
              </a:rPr>
              <a:t> </a:t>
            </a:r>
            <a:r>
              <a:rPr lang="en-US" sz="1600" b="1" spc="-20" dirty="0">
                <a:latin typeface="Arial" panose="020B0604020202020204" pitchFamily="34" charset="0"/>
                <a:ea typeface="Symbol" panose="05050102010706020507" pitchFamily="18" charset="2"/>
                <a:cs typeface="Arial MT"/>
              </a:rPr>
              <a:t>:-</a:t>
            </a:r>
          </a:p>
          <a:p>
            <a:pPr marL="0" indent="0">
              <a:buNone/>
            </a:pPr>
            <a:r>
              <a:rPr lang="en-US" sz="1800" b="1" dirty="0">
                <a:latin typeface="Arial" panose="020B0604020202020204" pitchFamily="34" charset="0"/>
                <a:ea typeface="Symbol" panose="05050102010706020507" pitchFamily="18" charset="2"/>
                <a:cs typeface="Arial MT"/>
              </a:rPr>
              <a:t>			</a:t>
            </a:r>
          </a:p>
          <a:p>
            <a:pPr marL="0" indent="0">
              <a:buNone/>
            </a:pPr>
            <a:endParaRPr lang="en-IN" dirty="0"/>
          </a:p>
        </p:txBody>
      </p:sp>
      <p:graphicFrame>
        <p:nvGraphicFramePr>
          <p:cNvPr id="5" name="Table 4">
            <a:extLst>
              <a:ext uri="{FF2B5EF4-FFF2-40B4-BE49-F238E27FC236}">
                <a16:creationId xmlns:a16="http://schemas.microsoft.com/office/drawing/2014/main" xmlns="" id="{54407A6B-5B98-A2C4-E96D-3513916522EF}"/>
              </a:ext>
            </a:extLst>
          </p:cNvPr>
          <p:cNvGraphicFramePr>
            <a:graphicFrameLocks noGrp="1"/>
          </p:cNvGraphicFramePr>
          <p:nvPr>
            <p:extLst>
              <p:ext uri="{D42A27DB-BD31-4B8C-83A1-F6EECF244321}">
                <p14:modId xmlns:p14="http://schemas.microsoft.com/office/powerpoint/2010/main" val="1008586484"/>
              </p:ext>
            </p:extLst>
          </p:nvPr>
        </p:nvGraphicFramePr>
        <p:xfrm>
          <a:off x="3282950" y="3061251"/>
          <a:ext cx="6149285" cy="2037524"/>
        </p:xfrm>
        <a:graphic>
          <a:graphicData uri="http://schemas.openxmlformats.org/drawingml/2006/table">
            <a:tbl>
              <a:tblPr firstRow="1" firstCol="1" lastRow="1" lastCol="1" bandRow="1" bandCol="1">
                <a:tableStyleId>{93296810-A885-4BE3-A3E7-6D5BEEA58F35}</a:tableStyleId>
              </a:tblPr>
              <a:tblGrid>
                <a:gridCol w="2377548">
                  <a:extLst>
                    <a:ext uri="{9D8B030D-6E8A-4147-A177-3AD203B41FA5}">
                      <a16:colId xmlns:a16="http://schemas.microsoft.com/office/drawing/2014/main" xmlns="" val="2574039283"/>
                    </a:ext>
                  </a:extLst>
                </a:gridCol>
                <a:gridCol w="1808304">
                  <a:extLst>
                    <a:ext uri="{9D8B030D-6E8A-4147-A177-3AD203B41FA5}">
                      <a16:colId xmlns:a16="http://schemas.microsoft.com/office/drawing/2014/main" xmlns="" val="213764946"/>
                    </a:ext>
                  </a:extLst>
                </a:gridCol>
                <a:gridCol w="1963433">
                  <a:extLst>
                    <a:ext uri="{9D8B030D-6E8A-4147-A177-3AD203B41FA5}">
                      <a16:colId xmlns:a16="http://schemas.microsoft.com/office/drawing/2014/main" xmlns="" val="2040015755"/>
                    </a:ext>
                  </a:extLst>
                </a:gridCol>
              </a:tblGrid>
              <a:tr h="532447">
                <a:tc>
                  <a:txBody>
                    <a:bodyPr/>
                    <a:lstStyle/>
                    <a:p>
                      <a:pPr marL="405765" marR="401955" algn="ctr">
                        <a:lnSpc>
                          <a:spcPts val="1290"/>
                        </a:lnSpc>
                      </a:pPr>
                      <a:endParaRPr lang="en-US" sz="1600" dirty="0">
                        <a:effectLst/>
                      </a:endParaRPr>
                    </a:p>
                    <a:p>
                      <a:pPr marL="405765" marR="401955" algn="ctr">
                        <a:lnSpc>
                          <a:spcPts val="1290"/>
                        </a:lnSpc>
                      </a:pPr>
                      <a:r>
                        <a:rPr lang="en-US" sz="1600" dirty="0">
                          <a:effectLst/>
                        </a:rPr>
                        <a:t>Column</a:t>
                      </a:r>
                      <a:endParaRPr lang="en-IN" sz="1600" dirty="0">
                        <a:effectLst/>
                        <a:latin typeface="Arial MT"/>
                        <a:ea typeface="Arial MT"/>
                        <a:cs typeface="Arial MT"/>
                      </a:endParaRPr>
                    </a:p>
                  </a:txBody>
                  <a:tcPr marL="0" marR="0" marT="0" marB="0"/>
                </a:tc>
                <a:tc>
                  <a:txBody>
                    <a:bodyPr/>
                    <a:lstStyle/>
                    <a:p>
                      <a:pPr marL="405765" marR="401320" algn="ctr">
                        <a:lnSpc>
                          <a:spcPts val="1290"/>
                        </a:lnSpc>
                      </a:pPr>
                      <a:endParaRPr lang="en-US" sz="1600" dirty="0">
                        <a:effectLst/>
                      </a:endParaRPr>
                    </a:p>
                    <a:p>
                      <a:pPr marL="405765" marR="401320" algn="ctr">
                        <a:lnSpc>
                          <a:spcPts val="1290"/>
                        </a:lnSpc>
                      </a:pPr>
                      <a:r>
                        <a:rPr lang="en-US" sz="1600" dirty="0">
                          <a:effectLst/>
                        </a:rPr>
                        <a:t>Datatype</a:t>
                      </a:r>
                      <a:endParaRPr lang="en-IN" sz="1600" dirty="0">
                        <a:effectLst/>
                        <a:latin typeface="Arial MT"/>
                        <a:ea typeface="Arial MT"/>
                        <a:cs typeface="Arial MT"/>
                      </a:endParaRPr>
                    </a:p>
                  </a:txBody>
                  <a:tcPr marL="0" marR="0" marT="0" marB="0"/>
                </a:tc>
                <a:tc>
                  <a:txBody>
                    <a:bodyPr/>
                    <a:lstStyle/>
                    <a:p>
                      <a:pPr marL="119380" marR="492760" algn="r">
                        <a:lnSpc>
                          <a:spcPts val="1290"/>
                        </a:lnSpc>
                      </a:pPr>
                      <a:endParaRPr lang="en-US" sz="1600" dirty="0">
                        <a:effectLst/>
                      </a:endParaRPr>
                    </a:p>
                    <a:p>
                      <a:pPr marL="119380" marR="492760" algn="r">
                        <a:lnSpc>
                          <a:spcPts val="1290"/>
                        </a:lnSpc>
                      </a:pPr>
                      <a:r>
                        <a:rPr lang="en-US" sz="1600" dirty="0">
                          <a:effectLst/>
                        </a:rPr>
                        <a:t>Constraint</a:t>
                      </a:r>
                      <a:endParaRPr lang="en-IN" sz="1600" dirty="0">
                        <a:effectLst/>
                        <a:latin typeface="Arial MT"/>
                        <a:ea typeface="Arial MT"/>
                        <a:cs typeface="Arial MT"/>
                      </a:endParaRPr>
                    </a:p>
                  </a:txBody>
                  <a:tcPr marL="0" marR="0" marT="0" marB="0"/>
                </a:tc>
                <a:extLst>
                  <a:ext uri="{0D108BD9-81ED-4DB2-BD59-A6C34878D82A}">
                    <a16:rowId xmlns:a16="http://schemas.microsoft.com/office/drawing/2014/main" xmlns="" val="1370330840"/>
                  </a:ext>
                </a:extLst>
              </a:tr>
              <a:tr h="755421">
                <a:tc>
                  <a:txBody>
                    <a:bodyPr/>
                    <a:lstStyle/>
                    <a:p>
                      <a:pPr marL="405765" marR="398145" algn="ctr">
                        <a:lnSpc>
                          <a:spcPts val="1355"/>
                        </a:lnSpc>
                      </a:pPr>
                      <a:endParaRPr lang="en-US" sz="1400" dirty="0">
                        <a:effectLst/>
                      </a:endParaRPr>
                    </a:p>
                    <a:p>
                      <a:pPr marL="405765" marR="398145" algn="ctr">
                        <a:lnSpc>
                          <a:spcPts val="1355"/>
                        </a:lnSpc>
                      </a:pPr>
                      <a:r>
                        <a:rPr lang="en-US" sz="1400" dirty="0">
                          <a:effectLst/>
                        </a:rPr>
                        <a:t>Email</a:t>
                      </a:r>
                      <a:endParaRPr lang="en-IN" sz="1400" dirty="0">
                        <a:effectLst/>
                        <a:latin typeface="Arial MT"/>
                        <a:ea typeface="Arial MT"/>
                        <a:cs typeface="Arial MT"/>
                      </a:endParaRPr>
                    </a:p>
                  </a:txBody>
                  <a:tcPr marL="0" marR="0" marT="0" marB="0"/>
                </a:tc>
                <a:tc>
                  <a:txBody>
                    <a:bodyPr/>
                    <a:lstStyle/>
                    <a:p>
                      <a:pPr marL="405765" marR="397510" algn="ctr">
                        <a:lnSpc>
                          <a:spcPts val="1355"/>
                        </a:lnSpc>
                      </a:pPr>
                      <a:endParaRPr lang="en-US" sz="1400" dirty="0">
                        <a:solidFill>
                          <a:schemeClr val="bg1"/>
                        </a:solidFill>
                        <a:effectLst/>
                      </a:endParaRPr>
                    </a:p>
                    <a:p>
                      <a:pPr marL="405765" marR="397510" algn="ctr">
                        <a:lnSpc>
                          <a:spcPts val="1355"/>
                        </a:lnSpc>
                      </a:pPr>
                      <a:r>
                        <a:rPr lang="en-US" sz="1400" b="1" kern="1200" dirty="0">
                          <a:solidFill>
                            <a:schemeClr val="bg1"/>
                          </a:solidFill>
                          <a:effectLst/>
                        </a:rPr>
                        <a:t>Varchar</a:t>
                      </a:r>
                      <a:r>
                        <a:rPr lang="en-US" sz="1400" b="1" dirty="0">
                          <a:solidFill>
                            <a:schemeClr val="bg1"/>
                          </a:solidFill>
                          <a:effectLst/>
                        </a:rPr>
                        <a:t>(50)</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586105" marR="580390" algn="ctr">
                        <a:lnSpc>
                          <a:spcPts val="1355"/>
                        </a:lnSpc>
                      </a:pPr>
                      <a:endParaRPr lang="en-US" sz="1400" dirty="0">
                        <a:effectLst/>
                      </a:endParaRPr>
                    </a:p>
                    <a:p>
                      <a:pPr marL="586105" marR="580390" algn="ctr">
                        <a:lnSpc>
                          <a:spcPts val="1355"/>
                        </a:lnSpc>
                      </a:pPr>
                      <a:r>
                        <a:rPr lang="en-US" sz="1400" dirty="0">
                          <a:effectLst/>
                        </a:rPr>
                        <a:t>Not 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3307004151"/>
                  </a:ext>
                </a:extLst>
              </a:tr>
              <a:tr h="749656">
                <a:tc>
                  <a:txBody>
                    <a:bodyPr/>
                    <a:lstStyle/>
                    <a:p>
                      <a:pPr marL="405765" marR="401955" algn="ctr">
                        <a:lnSpc>
                          <a:spcPts val="1355"/>
                        </a:lnSpc>
                      </a:pPr>
                      <a:endParaRPr lang="en-US" sz="1400" dirty="0">
                        <a:effectLst/>
                      </a:endParaRPr>
                    </a:p>
                    <a:p>
                      <a:pPr marL="405765" marR="401955" algn="ctr">
                        <a:lnSpc>
                          <a:spcPts val="1355"/>
                        </a:lnSpc>
                      </a:pPr>
                      <a:r>
                        <a:rPr lang="en-US" sz="1400" dirty="0">
                          <a:effectLst/>
                        </a:rPr>
                        <a:t>Password</a:t>
                      </a:r>
                      <a:endParaRPr lang="en-IN" sz="1400" dirty="0">
                        <a:effectLst/>
                        <a:latin typeface="Arial MT"/>
                        <a:ea typeface="Arial MT"/>
                        <a:cs typeface="Arial MT"/>
                      </a:endParaRPr>
                    </a:p>
                  </a:txBody>
                  <a:tcPr marL="0" marR="0" marT="0" marB="0"/>
                </a:tc>
                <a:tc>
                  <a:txBody>
                    <a:bodyPr/>
                    <a:lstStyle/>
                    <a:p>
                      <a:pPr marL="405765" marR="398145" algn="ctr">
                        <a:lnSpc>
                          <a:spcPts val="1355"/>
                        </a:lnSpc>
                      </a:pPr>
                      <a:endParaRPr lang="en-US" sz="1400" dirty="0">
                        <a:effectLst/>
                      </a:endParaRPr>
                    </a:p>
                    <a:p>
                      <a:pPr marL="405765" marR="398145" algn="ctr">
                        <a:lnSpc>
                          <a:spcPts val="1355"/>
                        </a:lnSpc>
                      </a:pPr>
                      <a:r>
                        <a:rPr lang="en-US" sz="1400" dirty="0">
                          <a:effectLst/>
                        </a:rPr>
                        <a:t>Varchar(30)</a:t>
                      </a:r>
                      <a:endParaRPr lang="en-IN" sz="1400" dirty="0">
                        <a:effectLst/>
                        <a:latin typeface="Arial MT"/>
                        <a:ea typeface="Arial MT"/>
                        <a:cs typeface="Arial MT"/>
                      </a:endParaRPr>
                    </a:p>
                  </a:txBody>
                  <a:tcPr marL="0" marR="0" marT="0" marB="0">
                    <a:solidFill>
                      <a:schemeClr val="accent6"/>
                    </a:solidFill>
                  </a:tcPr>
                </a:tc>
                <a:tc>
                  <a:txBody>
                    <a:bodyPr/>
                    <a:lstStyle/>
                    <a:p>
                      <a:pPr marL="586105" marR="580390" algn="l">
                        <a:lnSpc>
                          <a:spcPts val="1355"/>
                        </a:lnSpc>
                      </a:pPr>
                      <a:r>
                        <a:rPr lang="en-US" sz="1400" dirty="0">
                          <a:effectLst/>
                        </a:rPr>
                        <a:t> </a:t>
                      </a:r>
                    </a:p>
                    <a:p>
                      <a:pPr marL="586105" marR="580390" algn="l">
                        <a:lnSpc>
                          <a:spcPts val="1355"/>
                        </a:lnSpc>
                      </a:pPr>
                      <a:r>
                        <a:rPr lang="en-US" sz="1400" dirty="0">
                          <a:effectLst/>
                        </a:rPr>
                        <a:t> Not 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2466416278"/>
                  </a:ext>
                </a:extLst>
              </a:tr>
            </a:tbl>
          </a:graphicData>
        </a:graphic>
      </p:graphicFrame>
    </p:spTree>
    <p:extLst>
      <p:ext uri="{BB962C8B-B14F-4D97-AF65-F5344CB8AC3E}">
        <p14:creationId xmlns:p14="http://schemas.microsoft.com/office/powerpoint/2010/main" val="487553123"/>
      </p:ext>
    </p:extLst>
  </p:cSld>
  <p:clrMapOvr>
    <a:masterClrMapping/>
  </p:clrMapOvr>
  <p:transition spd="slow">
    <p:spli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xmlns="" id="{51757666-10AC-0791-C93D-C15F9504570B}"/>
              </a:ext>
            </a:extLst>
          </p:cNvPr>
          <p:cNvGraphicFramePr>
            <a:graphicFrameLocks noGrp="1"/>
          </p:cNvGraphicFramePr>
          <p:nvPr>
            <p:extLst>
              <p:ext uri="{D42A27DB-BD31-4B8C-83A1-F6EECF244321}">
                <p14:modId xmlns:p14="http://schemas.microsoft.com/office/powerpoint/2010/main" val="1849771130"/>
              </p:ext>
            </p:extLst>
          </p:nvPr>
        </p:nvGraphicFramePr>
        <p:xfrm>
          <a:off x="2097157" y="1749287"/>
          <a:ext cx="7245626" cy="2693505"/>
        </p:xfrm>
        <a:graphic>
          <a:graphicData uri="http://schemas.openxmlformats.org/drawingml/2006/table">
            <a:tbl>
              <a:tblPr firstRow="1" firstCol="1" lastRow="1" lastCol="1" bandRow="1" bandCol="1">
                <a:tableStyleId>{93296810-A885-4BE3-A3E7-6D5BEEA58F35}</a:tableStyleId>
              </a:tblPr>
              <a:tblGrid>
                <a:gridCol w="2085335">
                  <a:extLst>
                    <a:ext uri="{9D8B030D-6E8A-4147-A177-3AD203B41FA5}">
                      <a16:colId xmlns:a16="http://schemas.microsoft.com/office/drawing/2014/main" xmlns="" val="1803561312"/>
                    </a:ext>
                  </a:extLst>
                </a:gridCol>
                <a:gridCol w="1977699">
                  <a:extLst>
                    <a:ext uri="{9D8B030D-6E8A-4147-A177-3AD203B41FA5}">
                      <a16:colId xmlns:a16="http://schemas.microsoft.com/office/drawing/2014/main" xmlns="" val="806263337"/>
                    </a:ext>
                  </a:extLst>
                </a:gridCol>
                <a:gridCol w="3182592">
                  <a:extLst>
                    <a:ext uri="{9D8B030D-6E8A-4147-A177-3AD203B41FA5}">
                      <a16:colId xmlns:a16="http://schemas.microsoft.com/office/drawing/2014/main" xmlns="" val="3757216797"/>
                    </a:ext>
                  </a:extLst>
                </a:gridCol>
              </a:tblGrid>
              <a:tr h="488994">
                <a:tc>
                  <a:txBody>
                    <a:bodyPr/>
                    <a:lstStyle/>
                    <a:p>
                      <a:pPr marL="12700" marR="635" algn="ctr">
                        <a:lnSpc>
                          <a:spcPts val="1180"/>
                        </a:lnSpc>
                      </a:pPr>
                      <a:endParaRPr lang="en-US" sz="1600" spc="-10" dirty="0">
                        <a:effectLst/>
                      </a:endParaRPr>
                    </a:p>
                    <a:p>
                      <a:pPr marL="12700" marR="635" algn="ctr">
                        <a:lnSpc>
                          <a:spcPts val="1180"/>
                        </a:lnSpc>
                      </a:pPr>
                      <a:r>
                        <a:rPr lang="en-US" sz="1600" spc="-10" dirty="0">
                          <a:effectLst/>
                        </a:rPr>
                        <a:t>Column</a:t>
                      </a:r>
                      <a:endParaRPr lang="en-IN" sz="1600" dirty="0">
                        <a:effectLst/>
                        <a:latin typeface="Arial MT"/>
                        <a:ea typeface="Arial MT"/>
                        <a:cs typeface="Arial MT"/>
                      </a:endParaRPr>
                    </a:p>
                  </a:txBody>
                  <a:tcPr marL="0" marR="0" marT="0" marB="0"/>
                </a:tc>
                <a:tc>
                  <a:txBody>
                    <a:bodyPr/>
                    <a:lstStyle/>
                    <a:p>
                      <a:pPr marL="16510" marR="8255" algn="ctr">
                        <a:lnSpc>
                          <a:spcPts val="1180"/>
                        </a:lnSpc>
                      </a:pPr>
                      <a:endParaRPr lang="en-US" sz="1600" spc="-10" dirty="0">
                        <a:effectLst/>
                      </a:endParaRPr>
                    </a:p>
                    <a:p>
                      <a:pPr marL="16510" marR="8255" algn="ctr">
                        <a:lnSpc>
                          <a:spcPts val="1180"/>
                        </a:lnSpc>
                      </a:pPr>
                      <a:r>
                        <a:rPr lang="en-US" sz="1600" spc="-10" dirty="0">
                          <a:effectLst/>
                        </a:rPr>
                        <a:t>Datatype</a:t>
                      </a:r>
                      <a:endParaRPr lang="en-IN" sz="1600" dirty="0">
                        <a:effectLst/>
                        <a:latin typeface="Arial MT"/>
                        <a:ea typeface="Arial MT"/>
                        <a:cs typeface="Arial MT"/>
                      </a:endParaRPr>
                    </a:p>
                  </a:txBody>
                  <a:tcPr marL="0" marR="0" marT="0" marB="0"/>
                </a:tc>
                <a:tc>
                  <a:txBody>
                    <a:bodyPr/>
                    <a:lstStyle/>
                    <a:p>
                      <a:pPr marL="10795" marR="1270" algn="ctr">
                        <a:lnSpc>
                          <a:spcPts val="1180"/>
                        </a:lnSpc>
                      </a:pPr>
                      <a:endParaRPr lang="en-US" sz="1600" spc="-10" dirty="0">
                        <a:effectLst/>
                      </a:endParaRPr>
                    </a:p>
                    <a:p>
                      <a:pPr marL="10795" marR="1270" algn="ctr">
                        <a:lnSpc>
                          <a:spcPts val="1180"/>
                        </a:lnSpc>
                      </a:pPr>
                      <a:r>
                        <a:rPr lang="en-US" sz="1600" spc="-10" dirty="0">
                          <a:effectLst/>
                        </a:rPr>
                        <a:t>Constraint</a:t>
                      </a:r>
                      <a:endParaRPr lang="en-IN" sz="1600" dirty="0">
                        <a:effectLst/>
                        <a:latin typeface="Arial MT"/>
                        <a:ea typeface="Arial MT"/>
                        <a:cs typeface="Arial MT"/>
                      </a:endParaRPr>
                    </a:p>
                  </a:txBody>
                  <a:tcPr marL="0" marR="0" marT="0" marB="0"/>
                </a:tc>
                <a:extLst>
                  <a:ext uri="{0D108BD9-81ED-4DB2-BD59-A6C34878D82A}">
                    <a16:rowId xmlns:a16="http://schemas.microsoft.com/office/drawing/2014/main" xmlns="" val="4008929466"/>
                  </a:ext>
                </a:extLst>
              </a:tr>
              <a:tr h="777598">
                <a:tc>
                  <a:txBody>
                    <a:bodyPr/>
                    <a:lstStyle/>
                    <a:p>
                      <a:pPr marL="12700" marR="1905" algn="ctr">
                        <a:lnSpc>
                          <a:spcPts val="1580"/>
                        </a:lnSpc>
                      </a:pPr>
                      <a:endParaRPr lang="en-US" sz="1400" spc="-25" dirty="0">
                        <a:effectLst/>
                      </a:endParaRPr>
                    </a:p>
                    <a:p>
                      <a:pPr marL="12700" marR="1905" algn="ctr">
                        <a:lnSpc>
                          <a:spcPts val="1580"/>
                        </a:lnSpc>
                      </a:pPr>
                      <a:r>
                        <a:rPr lang="en-US" sz="1400" spc="-25" dirty="0">
                          <a:effectLst/>
                        </a:rPr>
                        <a:t>Aid</a:t>
                      </a:r>
                      <a:endParaRPr lang="en-IN" sz="1400" dirty="0">
                        <a:effectLst/>
                        <a:latin typeface="Arial MT"/>
                        <a:ea typeface="Arial MT"/>
                        <a:cs typeface="Arial MT"/>
                      </a:endParaRPr>
                    </a:p>
                  </a:txBody>
                  <a:tcPr marL="0" marR="0" marT="0" marB="0"/>
                </a:tc>
                <a:tc>
                  <a:txBody>
                    <a:bodyPr/>
                    <a:lstStyle/>
                    <a:p>
                      <a:pPr marL="16510" algn="ctr">
                        <a:lnSpc>
                          <a:spcPts val="1580"/>
                        </a:lnSpc>
                      </a:pPr>
                      <a:endParaRPr lang="en-US" sz="1400" b="1" spc="-10" dirty="0">
                        <a:solidFill>
                          <a:schemeClr val="bg1"/>
                        </a:solidFill>
                        <a:effectLst/>
                      </a:endParaRPr>
                    </a:p>
                    <a:p>
                      <a:pPr marL="16510" algn="ctr">
                        <a:lnSpc>
                          <a:spcPts val="1580"/>
                        </a:lnSpc>
                      </a:pPr>
                      <a:r>
                        <a:rPr lang="en-US" sz="1400" b="1" spc="-10" dirty="0">
                          <a:solidFill>
                            <a:schemeClr val="bg1"/>
                          </a:solidFill>
                          <a:effectLst/>
                        </a:rPr>
                        <a:t>Int(10)</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569595" indent="233045" algn="l">
                        <a:lnSpc>
                          <a:spcPct val="97000"/>
                        </a:lnSpc>
                      </a:pPr>
                      <a:endParaRPr lang="en-US" sz="1400" dirty="0">
                        <a:effectLst/>
                      </a:endParaRPr>
                    </a:p>
                    <a:p>
                      <a:pPr marL="569595" indent="233045" algn="l">
                        <a:lnSpc>
                          <a:spcPct val="97000"/>
                        </a:lnSpc>
                      </a:pPr>
                      <a:r>
                        <a:rPr lang="en-US" sz="1400" dirty="0">
                          <a:effectLst/>
                        </a:rPr>
                        <a:t>       Primary key   </a:t>
                      </a:r>
                      <a:endParaRPr lang="en-IN" sz="1400" dirty="0">
                        <a:effectLst/>
                      </a:endParaRPr>
                    </a:p>
                    <a:p>
                      <a:pPr marL="12065" algn="l">
                        <a:lnSpc>
                          <a:spcPct val="97000"/>
                        </a:lnSpc>
                      </a:pPr>
                      <a:r>
                        <a:rPr lang="en-US" sz="1400" dirty="0">
                          <a:effectLst/>
                        </a:rPr>
                        <a:t>                   </a:t>
                      </a:r>
                      <a:r>
                        <a:rPr lang="en-US" sz="1400" spc="-10" dirty="0">
                          <a:effectLst/>
                        </a:rPr>
                        <a:t>(</a:t>
                      </a:r>
                      <a:r>
                        <a:rPr lang="en-US" sz="1400" spc="-10" dirty="0" err="1">
                          <a:effectLst/>
                        </a:rPr>
                        <a:t>Auto_increment</a:t>
                      </a:r>
                      <a:r>
                        <a:rPr lang="en-US" sz="1400" spc="-10" dirty="0">
                          <a:effectLst/>
                        </a:rPr>
                        <a:t>)</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3711934220"/>
                  </a:ext>
                </a:extLst>
              </a:tr>
              <a:tr h="679300">
                <a:tc>
                  <a:txBody>
                    <a:bodyPr/>
                    <a:lstStyle/>
                    <a:p>
                      <a:pPr marL="12700" marR="2540" algn="ctr">
                        <a:lnSpc>
                          <a:spcPts val="1570"/>
                        </a:lnSpc>
                      </a:pPr>
                      <a:endParaRPr lang="en-US" sz="1400" spc="-10" dirty="0">
                        <a:effectLst/>
                      </a:endParaRPr>
                    </a:p>
                    <a:p>
                      <a:pPr marL="12700" marR="2540" algn="ctr">
                        <a:lnSpc>
                          <a:spcPts val="1570"/>
                        </a:lnSpc>
                      </a:pPr>
                      <a:r>
                        <a:rPr lang="en-US" sz="1400" spc="-10" dirty="0" err="1">
                          <a:effectLst/>
                        </a:rPr>
                        <a:t>Author_name</a:t>
                      </a:r>
                      <a:endParaRPr lang="en-IN" sz="1400" dirty="0">
                        <a:effectLst/>
                        <a:latin typeface="Arial MT"/>
                        <a:ea typeface="Arial MT"/>
                        <a:cs typeface="Arial MT"/>
                      </a:endParaRPr>
                    </a:p>
                  </a:txBody>
                  <a:tcPr marL="0" marR="0" marT="0" marB="0"/>
                </a:tc>
                <a:tc>
                  <a:txBody>
                    <a:bodyPr/>
                    <a:lstStyle/>
                    <a:p>
                      <a:pPr marL="16510" marR="15240" algn="ctr">
                        <a:spcBef>
                          <a:spcPts val="145"/>
                        </a:spcBef>
                      </a:pPr>
                      <a:endParaRPr lang="en-US" sz="1400" b="1" spc="-10" dirty="0">
                        <a:solidFill>
                          <a:schemeClr val="bg1"/>
                        </a:solidFill>
                        <a:effectLst/>
                      </a:endParaRPr>
                    </a:p>
                    <a:p>
                      <a:pPr marL="16510" marR="15240" algn="ctr">
                        <a:spcBef>
                          <a:spcPts val="145"/>
                        </a:spcBef>
                      </a:pPr>
                      <a:r>
                        <a:rPr lang="en-US" sz="1400" b="1" spc="-10" dirty="0">
                          <a:solidFill>
                            <a:schemeClr val="bg1"/>
                          </a:solidFill>
                          <a:effectLst/>
                        </a:rPr>
                        <a:t>Varchar(50)</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0795" algn="ctr">
                        <a:lnSpc>
                          <a:spcPts val="1570"/>
                        </a:lnSpc>
                      </a:pPr>
                      <a:endParaRPr lang="en-US" sz="1400" dirty="0">
                        <a:effectLst/>
                      </a:endParaRPr>
                    </a:p>
                    <a:p>
                      <a:pPr marL="10795" algn="ctr">
                        <a:lnSpc>
                          <a:spcPts val="1570"/>
                        </a:lnSpc>
                      </a:pPr>
                      <a:r>
                        <a:rPr lang="en-US" sz="1400" dirty="0">
                          <a:effectLst/>
                        </a:rPr>
                        <a:t>Not</a:t>
                      </a:r>
                      <a:r>
                        <a:rPr lang="en-US" sz="1400" spc="10" dirty="0">
                          <a:effectLst/>
                        </a:rPr>
                        <a:t> </a:t>
                      </a:r>
                      <a:r>
                        <a:rPr lang="en-US" sz="1400" spc="-20" dirty="0">
                          <a:effectLst/>
                        </a:rPr>
                        <a:t>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4027760671"/>
                  </a:ext>
                </a:extLst>
              </a:tr>
              <a:tr h="747613">
                <a:tc>
                  <a:txBody>
                    <a:bodyPr/>
                    <a:lstStyle/>
                    <a:p>
                      <a:pPr marL="12700" algn="ctr">
                        <a:lnSpc>
                          <a:spcPts val="1570"/>
                        </a:lnSpc>
                      </a:pPr>
                      <a:endParaRPr lang="en-US" sz="1400" spc="-10" dirty="0">
                        <a:effectLst/>
                      </a:endParaRPr>
                    </a:p>
                    <a:p>
                      <a:pPr marL="12700" algn="ctr">
                        <a:lnSpc>
                          <a:spcPts val="1570"/>
                        </a:lnSpc>
                      </a:pPr>
                      <a:r>
                        <a:rPr lang="en-US" sz="1400" spc="-10" dirty="0" err="1">
                          <a:effectLst/>
                        </a:rPr>
                        <a:t>Reg_date</a:t>
                      </a:r>
                      <a:endParaRPr lang="en-IN" sz="1400" dirty="0">
                        <a:effectLst/>
                        <a:latin typeface="Arial MT"/>
                        <a:ea typeface="Arial MT"/>
                        <a:cs typeface="Arial MT"/>
                      </a:endParaRPr>
                    </a:p>
                  </a:txBody>
                  <a:tcPr marL="0" marR="0" marT="0" marB="0"/>
                </a:tc>
                <a:tc>
                  <a:txBody>
                    <a:bodyPr/>
                    <a:lstStyle/>
                    <a:p>
                      <a:pPr marL="16510" marR="1270" algn="ctr">
                        <a:lnSpc>
                          <a:spcPts val="1570"/>
                        </a:lnSpc>
                      </a:pPr>
                      <a:endParaRPr lang="en-US" sz="1400" spc="-10" dirty="0">
                        <a:effectLst/>
                      </a:endParaRPr>
                    </a:p>
                    <a:p>
                      <a:pPr marL="16510" marR="1270" algn="ctr">
                        <a:lnSpc>
                          <a:spcPts val="1570"/>
                        </a:lnSpc>
                      </a:pPr>
                      <a:r>
                        <a:rPr lang="en-US" sz="1400" spc="-10" dirty="0">
                          <a:effectLst/>
                        </a:rPr>
                        <a:t>Datetime</a:t>
                      </a:r>
                      <a:endParaRPr lang="en-IN" sz="1400" dirty="0">
                        <a:effectLst/>
                        <a:latin typeface="Arial MT"/>
                        <a:ea typeface="Arial MT"/>
                        <a:cs typeface="Arial MT"/>
                      </a:endParaRPr>
                    </a:p>
                  </a:txBody>
                  <a:tcPr marL="0" marR="0" marT="0" marB="0"/>
                </a:tc>
                <a:tc>
                  <a:txBody>
                    <a:bodyPr/>
                    <a:lstStyle/>
                    <a:p>
                      <a:pPr marL="10795" algn="ctr">
                        <a:lnSpc>
                          <a:spcPts val="1560"/>
                        </a:lnSpc>
                      </a:pPr>
                      <a:endParaRPr lang="en-US" sz="1400" dirty="0">
                        <a:effectLst/>
                      </a:endParaRPr>
                    </a:p>
                    <a:p>
                      <a:pPr marL="10795" algn="ctr">
                        <a:lnSpc>
                          <a:spcPts val="1560"/>
                        </a:lnSpc>
                      </a:pPr>
                      <a:r>
                        <a:rPr lang="en-US" sz="1400" dirty="0">
                          <a:effectLst/>
                        </a:rPr>
                        <a:t>Not</a:t>
                      </a:r>
                      <a:r>
                        <a:rPr lang="en-US" sz="1400" spc="10" dirty="0">
                          <a:effectLst/>
                        </a:rPr>
                        <a:t> </a:t>
                      </a:r>
                      <a:r>
                        <a:rPr lang="en-US" sz="1400" spc="-20" dirty="0">
                          <a:effectLst/>
                        </a:rPr>
                        <a:t>Null</a:t>
                      </a:r>
                      <a:endParaRPr lang="en-IN" sz="1400" dirty="0">
                        <a:effectLst/>
                      </a:endParaRPr>
                    </a:p>
                    <a:p>
                      <a:pPr marL="10795" marR="3175" algn="ctr">
                        <a:lnSpc>
                          <a:spcPts val="1530"/>
                        </a:lnSpc>
                      </a:pPr>
                      <a:r>
                        <a:rPr lang="en-US" sz="1400" dirty="0">
                          <a:effectLst/>
                        </a:rPr>
                        <a:t>    (</a:t>
                      </a:r>
                      <a:r>
                        <a:rPr lang="en-US" sz="1400" spc="-40" dirty="0">
                          <a:effectLst/>
                        </a:rPr>
                        <a:t> </a:t>
                      </a:r>
                      <a:r>
                        <a:rPr lang="en-US" sz="1400" dirty="0" err="1">
                          <a:effectLst/>
                        </a:rPr>
                        <a:t>current_timestamp</a:t>
                      </a:r>
                      <a:r>
                        <a:rPr lang="en-US" sz="1400" dirty="0">
                          <a:effectLst/>
                        </a:rPr>
                        <a:t>()</a:t>
                      </a:r>
                      <a:r>
                        <a:rPr lang="en-US" sz="1400" spc="-40" dirty="0">
                          <a:effectLst/>
                        </a:rPr>
                        <a:t> </a:t>
                      </a:r>
                      <a:r>
                        <a:rPr lang="en-US" sz="1400" spc="-50" dirty="0">
                          <a:effectLst/>
                        </a:rPr>
                        <a:t>)</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1147936097"/>
                  </a:ext>
                </a:extLst>
              </a:tr>
            </a:tbl>
          </a:graphicData>
        </a:graphic>
      </p:graphicFrame>
      <p:sp>
        <p:nvSpPr>
          <p:cNvPr id="8" name="TextBox 7">
            <a:extLst>
              <a:ext uri="{FF2B5EF4-FFF2-40B4-BE49-F238E27FC236}">
                <a16:creationId xmlns:a16="http://schemas.microsoft.com/office/drawing/2014/main" xmlns="" id="{14776A04-4F4E-AF86-30E3-56EC56701669}"/>
              </a:ext>
            </a:extLst>
          </p:cNvPr>
          <p:cNvSpPr txBox="1"/>
          <p:nvPr/>
        </p:nvSpPr>
        <p:spPr>
          <a:xfrm>
            <a:off x="4617147" y="436529"/>
            <a:ext cx="3078076" cy="400110"/>
          </a:xfrm>
          <a:prstGeom prst="rect">
            <a:avLst/>
          </a:prstGeom>
          <a:noFill/>
        </p:spPr>
        <p:txBody>
          <a:bodyPr wrap="square">
            <a:spAutoFit/>
          </a:bodyPr>
          <a:lstStyle/>
          <a:p>
            <a:pPr lvl="0">
              <a:buSzPts val="1400"/>
              <a:tabLst>
                <a:tab pos="726440" algn="l"/>
              </a:tabLst>
            </a:pPr>
            <a:r>
              <a:rPr lang="en-US" sz="2000" b="1" dirty="0">
                <a:latin typeface="Arial" panose="020B0604020202020204" pitchFamily="34" charset="0"/>
                <a:ea typeface="Symbol" panose="05050102010706020507" pitchFamily="18" charset="2"/>
                <a:cs typeface="Arial MT"/>
              </a:rPr>
              <a:t> </a:t>
            </a:r>
            <a:r>
              <a:rPr lang="en-US" sz="2000" b="1" dirty="0" err="1">
                <a:latin typeface="Arial" panose="020B0604020202020204" pitchFamily="34" charset="0"/>
                <a:ea typeface="Symbol" panose="05050102010706020507" pitchFamily="18" charset="2"/>
                <a:cs typeface="Arial MT"/>
              </a:rPr>
              <a:t>Table_name</a:t>
            </a:r>
            <a:r>
              <a:rPr lang="en-US" sz="2000" b="1" dirty="0">
                <a:latin typeface="Arial" panose="020B0604020202020204" pitchFamily="34" charset="0"/>
                <a:ea typeface="Symbol" panose="05050102010706020507" pitchFamily="18" charset="2"/>
                <a:cs typeface="Arial MT"/>
              </a:rPr>
              <a:t> : </a:t>
            </a:r>
            <a:r>
              <a:rPr lang="en-US" sz="2000" b="1" u="sng" spc="-10" dirty="0">
                <a:effectLst/>
                <a:latin typeface="Arial" panose="020B0604020202020204" pitchFamily="34" charset="0"/>
                <a:ea typeface="Symbol" panose="05050102010706020507" pitchFamily="18" charset="2"/>
                <a:cs typeface="Arial MT"/>
              </a:rPr>
              <a:t>Author</a:t>
            </a:r>
            <a:r>
              <a:rPr lang="en-US" sz="2000" b="1" spc="-10" dirty="0">
                <a:effectLst/>
                <a:latin typeface="Arial" panose="020B0604020202020204" pitchFamily="34" charset="0"/>
                <a:ea typeface="Symbol" panose="05050102010706020507" pitchFamily="18" charset="2"/>
                <a:cs typeface="Arial MT"/>
              </a:rPr>
              <a:t> :-</a:t>
            </a:r>
            <a:endParaRPr lang="en-IN" sz="2000" b="1" spc="0" dirty="0">
              <a:effectLst/>
              <a:latin typeface="Arial MT"/>
              <a:ea typeface="Symbol" panose="05050102010706020507" pitchFamily="18" charset="2"/>
              <a:cs typeface="Symbol" panose="05050102010706020507" pitchFamily="18" charset="2"/>
            </a:endParaRPr>
          </a:p>
        </p:txBody>
      </p:sp>
      <p:sp>
        <p:nvSpPr>
          <p:cNvPr id="10" name="TextBox 9">
            <a:extLst>
              <a:ext uri="{FF2B5EF4-FFF2-40B4-BE49-F238E27FC236}">
                <a16:creationId xmlns:a16="http://schemas.microsoft.com/office/drawing/2014/main" xmlns="" id="{A7C771E6-6BDD-00A6-E327-BBF77AB458CB}"/>
              </a:ext>
            </a:extLst>
          </p:cNvPr>
          <p:cNvSpPr txBox="1"/>
          <p:nvPr/>
        </p:nvSpPr>
        <p:spPr>
          <a:xfrm>
            <a:off x="1997767" y="1108297"/>
            <a:ext cx="6102626" cy="369332"/>
          </a:xfrm>
          <a:prstGeom prst="rect">
            <a:avLst/>
          </a:prstGeom>
          <a:noFill/>
        </p:spPr>
        <p:txBody>
          <a:bodyPr wrap="square">
            <a:spAutoFit/>
          </a:bodyPr>
          <a:lstStyle/>
          <a:p>
            <a:pPr marL="742950" lvl="1" indent="-285750">
              <a:buSzPts val="1200"/>
              <a:buFont typeface="Wingdings" panose="05000000000000000000" pitchFamily="2" charset="2"/>
              <a:buChar char=""/>
              <a:tabLst>
                <a:tab pos="912495" algn="l"/>
              </a:tabLst>
            </a:pPr>
            <a:r>
              <a:rPr lang="en-US" sz="1800" b="1" spc="0" dirty="0">
                <a:effectLst/>
                <a:latin typeface="Arial" panose="020B0604020202020204" pitchFamily="34" charset="0"/>
                <a:ea typeface="Wingdings" panose="05000000000000000000" pitchFamily="2" charset="2"/>
                <a:cs typeface="Wingdings" panose="05000000000000000000" pitchFamily="2" charset="2"/>
              </a:rPr>
              <a:t>Aid</a:t>
            </a:r>
            <a:r>
              <a:rPr lang="en-US" sz="1800" b="1" spc="-20" dirty="0">
                <a:effectLst/>
                <a:latin typeface="Arial" panose="020B0604020202020204" pitchFamily="34" charset="0"/>
                <a:ea typeface="Wingdings" panose="05000000000000000000" pitchFamily="2" charset="2"/>
                <a:cs typeface="Wingdings" panose="05000000000000000000" pitchFamily="2" charset="2"/>
              </a:rPr>
              <a:t> </a:t>
            </a:r>
            <a:r>
              <a:rPr lang="en-US" sz="1800" b="1" spc="0" dirty="0">
                <a:effectLst/>
                <a:latin typeface="Arial" panose="020B0604020202020204" pitchFamily="34" charset="0"/>
                <a:ea typeface="Wingdings" panose="05000000000000000000" pitchFamily="2" charset="2"/>
                <a:cs typeface="Wingdings" panose="05000000000000000000" pitchFamily="2" charset="2"/>
              </a:rPr>
              <a:t>:-</a:t>
            </a:r>
            <a:r>
              <a:rPr lang="en-US" sz="1800" b="1" spc="-30" dirty="0">
                <a:effectLst/>
                <a:latin typeface="Arial" panose="020B0604020202020204" pitchFamily="34" charset="0"/>
                <a:ea typeface="Wingdings" panose="05000000000000000000" pitchFamily="2" charset="2"/>
                <a:cs typeface="Wingdings" panose="05000000000000000000" pitchFamily="2" charset="2"/>
              </a:rPr>
              <a:t> </a:t>
            </a:r>
            <a:r>
              <a:rPr lang="en-US" sz="1800" b="1" spc="0" dirty="0">
                <a:effectLst/>
                <a:latin typeface="Arial" panose="020B0604020202020204" pitchFamily="34" charset="0"/>
                <a:ea typeface="Wingdings" panose="05000000000000000000" pitchFamily="2" charset="2"/>
                <a:cs typeface="Wingdings" panose="05000000000000000000" pitchFamily="2" charset="2"/>
              </a:rPr>
              <a:t>Primary</a:t>
            </a:r>
            <a:r>
              <a:rPr lang="en-US" sz="1800" b="1" spc="-55" dirty="0">
                <a:effectLst/>
                <a:latin typeface="Arial" panose="020B0604020202020204" pitchFamily="34" charset="0"/>
                <a:ea typeface="Wingdings" panose="05000000000000000000" pitchFamily="2" charset="2"/>
                <a:cs typeface="Wingdings" panose="05000000000000000000" pitchFamily="2" charset="2"/>
              </a:rPr>
              <a:t> </a:t>
            </a:r>
            <a:r>
              <a:rPr lang="en-US" sz="1800" b="1" spc="-10" dirty="0">
                <a:effectLst/>
                <a:latin typeface="Arial" panose="020B0604020202020204" pitchFamily="34" charset="0"/>
                <a:ea typeface="Wingdings" panose="05000000000000000000" pitchFamily="2" charset="2"/>
                <a:cs typeface="Wingdings" panose="05000000000000000000" pitchFamily="2" charset="2"/>
              </a:rPr>
              <a:t>key (</a:t>
            </a:r>
            <a:r>
              <a:rPr lang="en-US" sz="1800" b="1" spc="-10" dirty="0" err="1">
                <a:effectLst/>
                <a:latin typeface="Arial" panose="020B0604020202020204" pitchFamily="34" charset="0"/>
                <a:ea typeface="Wingdings" panose="05000000000000000000" pitchFamily="2" charset="2"/>
                <a:cs typeface="Wingdings" panose="05000000000000000000" pitchFamily="2" charset="2"/>
              </a:rPr>
              <a:t>Auto_increment</a:t>
            </a:r>
            <a:r>
              <a:rPr lang="en-US" sz="1800" b="1" spc="-10" dirty="0">
                <a:effectLst/>
                <a:latin typeface="Arial" panose="020B0604020202020204" pitchFamily="34" charset="0"/>
                <a:ea typeface="Wingdings" panose="05000000000000000000" pitchFamily="2" charset="2"/>
                <a:cs typeface="Wingdings" panose="05000000000000000000" pitchFamily="2" charset="2"/>
              </a:rPr>
              <a:t>)</a:t>
            </a:r>
            <a:endParaRPr lang="en-IN" sz="1600" spc="0" dirty="0">
              <a:effectLst/>
              <a:latin typeface="Arial MT"/>
              <a:ea typeface="Wingdings" panose="05000000000000000000" pitchFamily="2" charset="2"/>
              <a:cs typeface="Wingdings" panose="05000000000000000000" pitchFamily="2" charset="2"/>
            </a:endParaRPr>
          </a:p>
        </p:txBody>
      </p:sp>
    </p:spTree>
    <p:extLst>
      <p:ext uri="{BB962C8B-B14F-4D97-AF65-F5344CB8AC3E}">
        <p14:creationId xmlns:p14="http://schemas.microsoft.com/office/powerpoint/2010/main" val="2900688032"/>
      </p:ext>
    </p:extLst>
  </p:cSld>
  <p:clrMapOvr>
    <a:masterClrMapping/>
  </p:clrMapOvr>
  <p:transition spd="slow">
    <p:spli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C2A320DD-AA9F-5D22-2EFA-DC000A7A6C62}"/>
              </a:ext>
            </a:extLst>
          </p:cNvPr>
          <p:cNvSpPr txBox="1"/>
          <p:nvPr/>
        </p:nvSpPr>
        <p:spPr>
          <a:xfrm>
            <a:off x="5077243" y="466346"/>
            <a:ext cx="3556118" cy="400110"/>
          </a:xfrm>
          <a:prstGeom prst="rect">
            <a:avLst/>
          </a:prstGeom>
          <a:noFill/>
        </p:spPr>
        <p:txBody>
          <a:bodyPr wrap="square">
            <a:spAutoFit/>
          </a:bodyPr>
          <a:lstStyle/>
          <a:p>
            <a:pPr lvl="0">
              <a:buSzPts val="1400"/>
              <a:tabLst>
                <a:tab pos="726440" algn="l"/>
              </a:tabLst>
            </a:pPr>
            <a:r>
              <a:rPr lang="en-US" sz="2000" b="1" dirty="0">
                <a:latin typeface="Arial" panose="020B0604020202020204" pitchFamily="34" charset="0"/>
                <a:ea typeface="Symbol" panose="05050102010706020507" pitchFamily="18" charset="2"/>
                <a:cs typeface="Arial MT"/>
              </a:rPr>
              <a:t> </a:t>
            </a:r>
            <a:r>
              <a:rPr lang="en-US" sz="2000" b="1" dirty="0" err="1">
                <a:latin typeface="Arial" panose="020B0604020202020204" pitchFamily="34" charset="0"/>
                <a:ea typeface="Symbol" panose="05050102010706020507" pitchFamily="18" charset="2"/>
                <a:cs typeface="Arial MT"/>
              </a:rPr>
              <a:t>Table_name</a:t>
            </a:r>
            <a:r>
              <a:rPr lang="en-US" sz="2000" b="1" dirty="0">
                <a:latin typeface="Arial" panose="020B0604020202020204" pitchFamily="34" charset="0"/>
                <a:ea typeface="Symbol" panose="05050102010706020507" pitchFamily="18" charset="2"/>
                <a:cs typeface="Arial MT"/>
              </a:rPr>
              <a:t> : </a:t>
            </a:r>
            <a:r>
              <a:rPr lang="en-US" sz="2000" b="1" u="sng" spc="-1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Category</a:t>
            </a:r>
            <a:r>
              <a:rPr lang="en-US" sz="2000" b="1" spc="-1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endParaRPr lang="en-IN" sz="2000" b="1"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endParaRPr>
          </a:p>
        </p:txBody>
      </p:sp>
      <p:graphicFrame>
        <p:nvGraphicFramePr>
          <p:cNvPr id="6" name="Table 5">
            <a:extLst>
              <a:ext uri="{FF2B5EF4-FFF2-40B4-BE49-F238E27FC236}">
                <a16:creationId xmlns:a16="http://schemas.microsoft.com/office/drawing/2014/main" xmlns="" id="{1A04D8A4-0884-442E-A1BF-1E0192DBA611}"/>
              </a:ext>
            </a:extLst>
          </p:cNvPr>
          <p:cNvGraphicFramePr>
            <a:graphicFrameLocks noGrp="1"/>
          </p:cNvGraphicFramePr>
          <p:nvPr>
            <p:extLst>
              <p:ext uri="{D42A27DB-BD31-4B8C-83A1-F6EECF244321}">
                <p14:modId xmlns:p14="http://schemas.microsoft.com/office/powerpoint/2010/main" val="686148174"/>
              </p:ext>
            </p:extLst>
          </p:nvPr>
        </p:nvGraphicFramePr>
        <p:xfrm>
          <a:off x="2365513" y="1679713"/>
          <a:ext cx="7126359" cy="3130825"/>
        </p:xfrm>
        <a:graphic>
          <a:graphicData uri="http://schemas.openxmlformats.org/drawingml/2006/table">
            <a:tbl>
              <a:tblPr firstRow="1" firstCol="1" lastRow="1" lastCol="1" bandRow="1" bandCol="1">
                <a:tableStyleId>{93296810-A885-4BE3-A3E7-6D5BEEA58F35}</a:tableStyleId>
              </a:tblPr>
              <a:tblGrid>
                <a:gridCol w="2740263">
                  <a:extLst>
                    <a:ext uri="{9D8B030D-6E8A-4147-A177-3AD203B41FA5}">
                      <a16:colId xmlns:a16="http://schemas.microsoft.com/office/drawing/2014/main" xmlns="" val="673048618"/>
                    </a:ext>
                  </a:extLst>
                </a:gridCol>
                <a:gridCol w="1579574">
                  <a:extLst>
                    <a:ext uri="{9D8B030D-6E8A-4147-A177-3AD203B41FA5}">
                      <a16:colId xmlns:a16="http://schemas.microsoft.com/office/drawing/2014/main" xmlns="" val="2024909756"/>
                    </a:ext>
                  </a:extLst>
                </a:gridCol>
                <a:gridCol w="2806522">
                  <a:extLst>
                    <a:ext uri="{9D8B030D-6E8A-4147-A177-3AD203B41FA5}">
                      <a16:colId xmlns:a16="http://schemas.microsoft.com/office/drawing/2014/main" xmlns="" val="2326844627"/>
                    </a:ext>
                  </a:extLst>
                </a:gridCol>
              </a:tblGrid>
              <a:tr h="651790">
                <a:tc>
                  <a:txBody>
                    <a:bodyPr/>
                    <a:lstStyle/>
                    <a:p>
                      <a:pPr marL="13335" marR="5715" algn="ctr">
                        <a:lnSpc>
                          <a:spcPts val="1280"/>
                        </a:lnSpc>
                      </a:pPr>
                      <a:endParaRPr lang="en-US" sz="1600" spc="-10" dirty="0">
                        <a:effectLst/>
                      </a:endParaRPr>
                    </a:p>
                    <a:p>
                      <a:pPr marL="13335" marR="5715" algn="ctr">
                        <a:lnSpc>
                          <a:spcPts val="1280"/>
                        </a:lnSpc>
                      </a:pPr>
                      <a:r>
                        <a:rPr lang="en-US" sz="1600" spc="-10" dirty="0">
                          <a:effectLst/>
                        </a:rPr>
                        <a:t>Column</a:t>
                      </a:r>
                      <a:endParaRPr lang="en-IN" sz="1600" dirty="0">
                        <a:effectLst/>
                        <a:latin typeface="Arial MT"/>
                        <a:ea typeface="Arial MT"/>
                        <a:cs typeface="Arial MT"/>
                      </a:endParaRPr>
                    </a:p>
                  </a:txBody>
                  <a:tcPr marL="0" marR="0" marT="0" marB="0"/>
                </a:tc>
                <a:tc>
                  <a:txBody>
                    <a:bodyPr/>
                    <a:lstStyle/>
                    <a:p>
                      <a:pPr marL="13335" marR="7620" algn="ctr">
                        <a:lnSpc>
                          <a:spcPts val="1280"/>
                        </a:lnSpc>
                      </a:pPr>
                      <a:endParaRPr lang="en-US" sz="1600" spc="-10" dirty="0">
                        <a:effectLst/>
                      </a:endParaRPr>
                    </a:p>
                    <a:p>
                      <a:pPr marL="13335" marR="7620" algn="ctr">
                        <a:lnSpc>
                          <a:spcPts val="1280"/>
                        </a:lnSpc>
                      </a:pPr>
                      <a:r>
                        <a:rPr lang="en-US" sz="1600" spc="-10" dirty="0">
                          <a:effectLst/>
                        </a:rPr>
                        <a:t>Datatype</a:t>
                      </a:r>
                      <a:endParaRPr lang="en-IN" sz="1600" dirty="0">
                        <a:effectLst/>
                        <a:latin typeface="Arial MT"/>
                        <a:ea typeface="Arial MT"/>
                        <a:cs typeface="Arial MT"/>
                      </a:endParaRPr>
                    </a:p>
                  </a:txBody>
                  <a:tcPr marL="0" marR="0" marT="0" marB="0"/>
                </a:tc>
                <a:tc>
                  <a:txBody>
                    <a:bodyPr/>
                    <a:lstStyle/>
                    <a:p>
                      <a:pPr marL="13335" marR="2540" algn="ctr">
                        <a:lnSpc>
                          <a:spcPts val="1280"/>
                        </a:lnSpc>
                      </a:pPr>
                      <a:endParaRPr lang="en-US" sz="1600" spc="-10" dirty="0">
                        <a:effectLst/>
                      </a:endParaRPr>
                    </a:p>
                    <a:p>
                      <a:pPr marL="13335" marR="2540" algn="ctr">
                        <a:lnSpc>
                          <a:spcPts val="1280"/>
                        </a:lnSpc>
                      </a:pPr>
                      <a:r>
                        <a:rPr lang="en-US" sz="1600" spc="-10" dirty="0">
                          <a:effectLst/>
                        </a:rPr>
                        <a:t>Constraint</a:t>
                      </a:r>
                      <a:endParaRPr lang="en-IN" sz="1600" dirty="0">
                        <a:effectLst/>
                        <a:latin typeface="Arial MT"/>
                        <a:ea typeface="Arial MT"/>
                        <a:cs typeface="Arial MT"/>
                      </a:endParaRPr>
                    </a:p>
                  </a:txBody>
                  <a:tcPr marL="0" marR="0" marT="0" marB="0"/>
                </a:tc>
                <a:extLst>
                  <a:ext uri="{0D108BD9-81ED-4DB2-BD59-A6C34878D82A}">
                    <a16:rowId xmlns:a16="http://schemas.microsoft.com/office/drawing/2014/main" xmlns="" val="1091206086"/>
                  </a:ext>
                </a:extLst>
              </a:tr>
              <a:tr h="922345">
                <a:tc>
                  <a:txBody>
                    <a:bodyPr/>
                    <a:lstStyle/>
                    <a:p>
                      <a:pPr marL="13335" algn="ctr">
                        <a:lnSpc>
                          <a:spcPts val="1580"/>
                        </a:lnSpc>
                      </a:pPr>
                      <a:endParaRPr lang="en-US" sz="1400" spc="-25" dirty="0">
                        <a:effectLst/>
                      </a:endParaRPr>
                    </a:p>
                    <a:p>
                      <a:pPr marL="13335" algn="ctr">
                        <a:lnSpc>
                          <a:spcPts val="1580"/>
                        </a:lnSpc>
                      </a:pPr>
                      <a:r>
                        <a:rPr lang="en-US" sz="1400" spc="-25" dirty="0">
                          <a:effectLst/>
                        </a:rPr>
                        <a:t>Cid</a:t>
                      </a:r>
                      <a:endParaRPr lang="en-IN" sz="1400" dirty="0">
                        <a:effectLst/>
                        <a:latin typeface="Arial MT"/>
                        <a:ea typeface="Arial MT"/>
                        <a:cs typeface="Arial MT"/>
                      </a:endParaRPr>
                    </a:p>
                  </a:txBody>
                  <a:tcPr marL="0" marR="0" marT="0" marB="0"/>
                </a:tc>
                <a:tc>
                  <a:txBody>
                    <a:bodyPr/>
                    <a:lstStyle/>
                    <a:p>
                      <a:pPr marL="13335" algn="ctr">
                        <a:lnSpc>
                          <a:spcPts val="1580"/>
                        </a:lnSpc>
                      </a:pPr>
                      <a:endParaRPr lang="en-US" sz="1400" b="1" spc="-10" dirty="0">
                        <a:solidFill>
                          <a:schemeClr val="bg1"/>
                        </a:solidFill>
                        <a:effectLst/>
                      </a:endParaRPr>
                    </a:p>
                    <a:p>
                      <a:pPr marL="13335" algn="ctr">
                        <a:lnSpc>
                          <a:spcPts val="1580"/>
                        </a:lnSpc>
                      </a:pPr>
                      <a:r>
                        <a:rPr lang="en-US" sz="1400" b="1" spc="-10" dirty="0">
                          <a:solidFill>
                            <a:schemeClr val="bg1"/>
                          </a:solidFill>
                          <a:effectLst/>
                        </a:rPr>
                        <a:t>Int(10)</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569595" indent="233045" algn="l">
                        <a:lnSpc>
                          <a:spcPct val="97000"/>
                        </a:lnSpc>
                      </a:pPr>
                      <a:endParaRPr lang="en-US" sz="1400" dirty="0">
                        <a:effectLst/>
                      </a:endParaRPr>
                    </a:p>
                    <a:p>
                      <a:pPr marL="569595" indent="233045" algn="l">
                        <a:lnSpc>
                          <a:spcPct val="97000"/>
                        </a:lnSpc>
                      </a:pPr>
                      <a:r>
                        <a:rPr lang="en-US" sz="1400" dirty="0">
                          <a:effectLst/>
                        </a:rPr>
                        <a:t>     Primary key   </a:t>
                      </a:r>
                      <a:endParaRPr lang="en-IN" sz="1400" dirty="0">
                        <a:effectLst/>
                      </a:endParaRPr>
                    </a:p>
                    <a:p>
                      <a:pPr marL="12065" algn="l">
                        <a:lnSpc>
                          <a:spcPct val="97000"/>
                        </a:lnSpc>
                      </a:pPr>
                      <a:r>
                        <a:rPr lang="en-US" sz="1400" dirty="0">
                          <a:effectLst/>
                        </a:rPr>
                        <a:t>                 </a:t>
                      </a:r>
                      <a:r>
                        <a:rPr lang="en-US" sz="1400" spc="-10" dirty="0">
                          <a:effectLst/>
                        </a:rPr>
                        <a:t>(</a:t>
                      </a:r>
                      <a:r>
                        <a:rPr lang="en-US" sz="1400" spc="-10" dirty="0" err="1">
                          <a:effectLst/>
                        </a:rPr>
                        <a:t>Auto_increment</a:t>
                      </a:r>
                      <a:r>
                        <a:rPr lang="en-US" sz="1400" spc="-10" dirty="0">
                          <a:effectLst/>
                        </a:rPr>
                        <a:t>)</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1387898308"/>
                  </a:ext>
                </a:extLst>
              </a:tr>
              <a:tr h="735519">
                <a:tc>
                  <a:txBody>
                    <a:bodyPr/>
                    <a:lstStyle/>
                    <a:p>
                      <a:pPr marL="13335" marR="1905" algn="ctr">
                        <a:lnSpc>
                          <a:spcPts val="1580"/>
                        </a:lnSpc>
                      </a:pPr>
                      <a:endParaRPr lang="en-US" sz="1400" spc="-10" dirty="0">
                        <a:effectLst/>
                      </a:endParaRPr>
                    </a:p>
                    <a:p>
                      <a:pPr marL="13335" marR="1905" algn="ctr">
                        <a:lnSpc>
                          <a:spcPts val="1580"/>
                        </a:lnSpc>
                      </a:pPr>
                      <a:r>
                        <a:rPr lang="en-US" sz="1400" spc="-10" dirty="0" err="1">
                          <a:effectLst/>
                        </a:rPr>
                        <a:t>Catename</a:t>
                      </a:r>
                      <a:endParaRPr lang="en-IN" sz="1400" dirty="0">
                        <a:effectLst/>
                        <a:latin typeface="Arial MT"/>
                        <a:ea typeface="Arial MT"/>
                        <a:cs typeface="Arial MT"/>
                      </a:endParaRPr>
                    </a:p>
                  </a:txBody>
                  <a:tcPr marL="0" marR="0" marT="0" marB="0"/>
                </a:tc>
                <a:tc>
                  <a:txBody>
                    <a:bodyPr/>
                    <a:lstStyle/>
                    <a:p>
                      <a:pPr marL="13335" marR="2540" algn="ctr">
                        <a:lnSpc>
                          <a:spcPts val="1580"/>
                        </a:lnSpc>
                      </a:pPr>
                      <a:endParaRPr lang="en-US" sz="1400" b="1" spc="-10" dirty="0">
                        <a:solidFill>
                          <a:schemeClr val="bg1"/>
                        </a:solidFill>
                        <a:effectLst/>
                      </a:endParaRPr>
                    </a:p>
                    <a:p>
                      <a:pPr marL="13335" marR="2540" algn="ctr">
                        <a:lnSpc>
                          <a:spcPts val="1580"/>
                        </a:lnSpc>
                      </a:pPr>
                      <a:r>
                        <a:rPr lang="en-US" sz="1400" b="1" spc="-10" dirty="0">
                          <a:solidFill>
                            <a:schemeClr val="bg1"/>
                          </a:solidFill>
                          <a:effectLst/>
                        </a:rPr>
                        <a:t>Varchar(50)</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3335" algn="ctr">
                        <a:lnSpc>
                          <a:spcPts val="1580"/>
                        </a:lnSpc>
                      </a:pPr>
                      <a:endParaRPr lang="en-US" sz="1400" dirty="0">
                        <a:effectLst/>
                      </a:endParaRPr>
                    </a:p>
                    <a:p>
                      <a:pPr marL="13335" algn="ctr">
                        <a:lnSpc>
                          <a:spcPts val="1580"/>
                        </a:lnSpc>
                      </a:pPr>
                      <a:r>
                        <a:rPr lang="en-US" sz="1400" dirty="0">
                          <a:effectLst/>
                        </a:rPr>
                        <a:t>Not</a:t>
                      </a:r>
                      <a:r>
                        <a:rPr lang="en-US" sz="1400" spc="-10" dirty="0">
                          <a:effectLst/>
                        </a:rPr>
                        <a:t> </a:t>
                      </a:r>
                      <a:r>
                        <a:rPr lang="en-US" sz="1400" spc="-20" dirty="0">
                          <a:effectLst/>
                        </a:rPr>
                        <a:t>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1335396809"/>
                  </a:ext>
                </a:extLst>
              </a:tr>
              <a:tr h="821171">
                <a:tc>
                  <a:txBody>
                    <a:bodyPr/>
                    <a:lstStyle/>
                    <a:p>
                      <a:pPr marL="13335" marR="1905" algn="ctr">
                        <a:lnSpc>
                          <a:spcPts val="1570"/>
                        </a:lnSpc>
                      </a:pPr>
                      <a:endParaRPr lang="en-US" sz="1400" spc="-10" dirty="0">
                        <a:effectLst/>
                      </a:endParaRPr>
                    </a:p>
                    <a:p>
                      <a:pPr marL="13335" marR="1905" algn="ctr">
                        <a:lnSpc>
                          <a:spcPts val="1570"/>
                        </a:lnSpc>
                      </a:pPr>
                      <a:r>
                        <a:rPr lang="en-US" sz="1400" spc="-10" dirty="0" err="1">
                          <a:effectLst/>
                        </a:rPr>
                        <a:t>Reg_date</a:t>
                      </a:r>
                      <a:endParaRPr lang="en-IN" sz="1400" dirty="0">
                        <a:effectLst/>
                        <a:latin typeface="Arial MT"/>
                        <a:ea typeface="Arial MT"/>
                        <a:cs typeface="Arial MT"/>
                      </a:endParaRPr>
                    </a:p>
                  </a:txBody>
                  <a:tcPr marL="0" marR="0" marT="0" marB="0"/>
                </a:tc>
                <a:tc>
                  <a:txBody>
                    <a:bodyPr/>
                    <a:lstStyle/>
                    <a:p>
                      <a:pPr marL="13335" marR="1270" algn="ctr">
                        <a:lnSpc>
                          <a:spcPts val="1570"/>
                        </a:lnSpc>
                      </a:pPr>
                      <a:endParaRPr lang="en-US" sz="1400" spc="-10" dirty="0">
                        <a:effectLst/>
                      </a:endParaRPr>
                    </a:p>
                    <a:p>
                      <a:pPr marL="13335" marR="1270" algn="ctr">
                        <a:lnSpc>
                          <a:spcPts val="1570"/>
                        </a:lnSpc>
                      </a:pPr>
                      <a:r>
                        <a:rPr lang="en-US" sz="1400" spc="-10" dirty="0">
                          <a:effectLst/>
                        </a:rPr>
                        <a:t>Datetime</a:t>
                      </a:r>
                      <a:endParaRPr lang="en-IN" sz="1400" dirty="0">
                        <a:effectLst/>
                        <a:latin typeface="Arial MT"/>
                        <a:ea typeface="Arial MT"/>
                        <a:cs typeface="Arial MT"/>
                      </a:endParaRPr>
                    </a:p>
                  </a:txBody>
                  <a:tcPr marL="0" marR="0" marT="0" marB="0"/>
                </a:tc>
                <a:tc>
                  <a:txBody>
                    <a:bodyPr/>
                    <a:lstStyle/>
                    <a:p>
                      <a:pPr marL="13335" algn="ctr">
                        <a:lnSpc>
                          <a:spcPts val="1560"/>
                        </a:lnSpc>
                      </a:pPr>
                      <a:endParaRPr lang="en-US" sz="1400" dirty="0">
                        <a:effectLst/>
                      </a:endParaRPr>
                    </a:p>
                    <a:p>
                      <a:pPr marL="13335" algn="ctr">
                        <a:lnSpc>
                          <a:spcPts val="1560"/>
                        </a:lnSpc>
                      </a:pPr>
                      <a:r>
                        <a:rPr lang="en-US" sz="1400" dirty="0">
                          <a:effectLst/>
                        </a:rPr>
                        <a:t>Not</a:t>
                      </a:r>
                      <a:r>
                        <a:rPr lang="en-US" sz="1400" spc="-10" dirty="0">
                          <a:effectLst/>
                        </a:rPr>
                        <a:t> </a:t>
                      </a:r>
                      <a:r>
                        <a:rPr lang="en-US" sz="1400" spc="-20" dirty="0">
                          <a:effectLst/>
                        </a:rPr>
                        <a:t>Null</a:t>
                      </a:r>
                      <a:endParaRPr lang="en-IN" sz="1400" dirty="0">
                        <a:effectLst/>
                      </a:endParaRPr>
                    </a:p>
                    <a:p>
                      <a:pPr marL="13335" marR="1270" algn="ctr">
                        <a:lnSpc>
                          <a:spcPts val="1515"/>
                        </a:lnSpc>
                      </a:pPr>
                      <a:r>
                        <a:rPr lang="en-US" sz="1400" dirty="0">
                          <a:effectLst/>
                        </a:rPr>
                        <a:t>(</a:t>
                      </a:r>
                      <a:r>
                        <a:rPr lang="en-US" sz="1400" spc="-40" dirty="0">
                          <a:effectLst/>
                        </a:rPr>
                        <a:t> </a:t>
                      </a:r>
                      <a:r>
                        <a:rPr lang="en-US" sz="1400" dirty="0" err="1">
                          <a:effectLst/>
                        </a:rPr>
                        <a:t>current_timestamp</a:t>
                      </a:r>
                      <a:r>
                        <a:rPr lang="en-US" sz="1400" dirty="0">
                          <a:effectLst/>
                        </a:rPr>
                        <a:t>()</a:t>
                      </a:r>
                      <a:r>
                        <a:rPr lang="en-US" sz="1400" spc="-40" dirty="0">
                          <a:effectLst/>
                        </a:rPr>
                        <a:t> </a:t>
                      </a:r>
                      <a:r>
                        <a:rPr lang="en-US" sz="1400" spc="-50" dirty="0">
                          <a:effectLst/>
                        </a:rPr>
                        <a:t>)</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4101597434"/>
                  </a:ext>
                </a:extLst>
              </a:tr>
            </a:tbl>
          </a:graphicData>
        </a:graphic>
      </p:graphicFrame>
      <p:sp>
        <p:nvSpPr>
          <p:cNvPr id="8" name="TextBox 7">
            <a:extLst>
              <a:ext uri="{FF2B5EF4-FFF2-40B4-BE49-F238E27FC236}">
                <a16:creationId xmlns:a16="http://schemas.microsoft.com/office/drawing/2014/main" xmlns="" id="{964AB042-0BD2-3AC6-9973-FC1E22CBF090}"/>
              </a:ext>
            </a:extLst>
          </p:cNvPr>
          <p:cNvSpPr txBox="1"/>
          <p:nvPr/>
        </p:nvSpPr>
        <p:spPr>
          <a:xfrm>
            <a:off x="2057400" y="1033754"/>
            <a:ext cx="6102626" cy="369332"/>
          </a:xfrm>
          <a:prstGeom prst="rect">
            <a:avLst/>
          </a:prstGeom>
          <a:noFill/>
        </p:spPr>
        <p:txBody>
          <a:bodyPr wrap="square">
            <a:spAutoFit/>
          </a:bodyPr>
          <a:lstStyle/>
          <a:p>
            <a:pPr marL="742950" lvl="1" indent="-285750">
              <a:spcBef>
                <a:spcPts val="5"/>
              </a:spcBef>
              <a:buSzPts val="1200"/>
              <a:buFont typeface="Wingdings" panose="05000000000000000000" pitchFamily="2" charset="2"/>
              <a:buChar char=""/>
              <a:tabLst>
                <a:tab pos="912495" algn="l"/>
              </a:tabLst>
            </a:pPr>
            <a:r>
              <a:rPr lang="en-US" sz="1800" b="1" spc="0" dirty="0">
                <a:effectLst/>
                <a:latin typeface="Arial" panose="020B0604020202020204" pitchFamily="34" charset="0"/>
                <a:ea typeface="Wingdings" panose="05000000000000000000" pitchFamily="2" charset="2"/>
                <a:cs typeface="Wingdings" panose="05000000000000000000" pitchFamily="2" charset="2"/>
              </a:rPr>
              <a:t>Cid</a:t>
            </a:r>
            <a:r>
              <a:rPr lang="en-US" sz="1800" b="1" spc="-25" dirty="0">
                <a:effectLst/>
                <a:latin typeface="Arial" panose="020B0604020202020204" pitchFamily="34" charset="0"/>
                <a:ea typeface="Wingdings" panose="05000000000000000000" pitchFamily="2" charset="2"/>
                <a:cs typeface="Wingdings" panose="05000000000000000000" pitchFamily="2" charset="2"/>
              </a:rPr>
              <a:t> </a:t>
            </a:r>
            <a:r>
              <a:rPr lang="en-US" sz="1800" b="1" spc="0" dirty="0">
                <a:effectLst/>
                <a:latin typeface="Arial" panose="020B0604020202020204" pitchFamily="34" charset="0"/>
                <a:ea typeface="Wingdings" panose="05000000000000000000" pitchFamily="2" charset="2"/>
                <a:cs typeface="Wingdings" panose="05000000000000000000" pitchFamily="2" charset="2"/>
              </a:rPr>
              <a:t>:-</a:t>
            </a:r>
            <a:r>
              <a:rPr lang="en-US" sz="1800" b="1" spc="-30" dirty="0">
                <a:effectLst/>
                <a:latin typeface="Arial" panose="020B0604020202020204" pitchFamily="34" charset="0"/>
                <a:ea typeface="Wingdings" panose="05000000000000000000" pitchFamily="2" charset="2"/>
                <a:cs typeface="Wingdings" panose="05000000000000000000" pitchFamily="2" charset="2"/>
              </a:rPr>
              <a:t> </a:t>
            </a:r>
            <a:r>
              <a:rPr lang="en-US" sz="1800" b="1" spc="0" dirty="0">
                <a:effectLst/>
                <a:latin typeface="Arial" panose="020B0604020202020204" pitchFamily="34" charset="0"/>
                <a:ea typeface="Wingdings" panose="05000000000000000000" pitchFamily="2" charset="2"/>
                <a:cs typeface="Wingdings" panose="05000000000000000000" pitchFamily="2" charset="2"/>
              </a:rPr>
              <a:t>Primary</a:t>
            </a:r>
            <a:r>
              <a:rPr lang="en-US" sz="1800" b="1" spc="-55" dirty="0">
                <a:effectLst/>
                <a:latin typeface="Arial" panose="020B0604020202020204" pitchFamily="34" charset="0"/>
                <a:ea typeface="Wingdings" panose="05000000000000000000" pitchFamily="2" charset="2"/>
                <a:cs typeface="Wingdings" panose="05000000000000000000" pitchFamily="2" charset="2"/>
              </a:rPr>
              <a:t> </a:t>
            </a:r>
            <a:r>
              <a:rPr lang="en-US" sz="1800" b="1" spc="-10" dirty="0">
                <a:effectLst/>
                <a:latin typeface="Arial" panose="020B0604020202020204" pitchFamily="34" charset="0"/>
                <a:ea typeface="Wingdings" panose="05000000000000000000" pitchFamily="2" charset="2"/>
                <a:cs typeface="Wingdings" panose="05000000000000000000" pitchFamily="2" charset="2"/>
              </a:rPr>
              <a:t>key (</a:t>
            </a:r>
            <a:r>
              <a:rPr lang="en-US" sz="1800" b="1" spc="-10" dirty="0" err="1">
                <a:effectLst/>
                <a:latin typeface="Arial" panose="020B0604020202020204" pitchFamily="34" charset="0"/>
                <a:ea typeface="Wingdings" panose="05000000000000000000" pitchFamily="2" charset="2"/>
                <a:cs typeface="Wingdings" panose="05000000000000000000" pitchFamily="2" charset="2"/>
              </a:rPr>
              <a:t>Auto_increment</a:t>
            </a:r>
            <a:r>
              <a:rPr lang="en-US" sz="1800" b="1" spc="-10" dirty="0">
                <a:effectLst/>
                <a:latin typeface="Arial" panose="020B0604020202020204" pitchFamily="34" charset="0"/>
                <a:ea typeface="Wingdings" panose="05000000000000000000" pitchFamily="2" charset="2"/>
                <a:cs typeface="Wingdings" panose="05000000000000000000" pitchFamily="2" charset="2"/>
              </a:rPr>
              <a:t>)</a:t>
            </a:r>
            <a:endParaRPr lang="en-IN" sz="1600" spc="0" dirty="0">
              <a:effectLst/>
              <a:latin typeface="Arial MT"/>
              <a:ea typeface="Wingdings" panose="05000000000000000000" pitchFamily="2" charset="2"/>
              <a:cs typeface="Wingdings" panose="05000000000000000000" pitchFamily="2" charset="2"/>
            </a:endParaRPr>
          </a:p>
        </p:txBody>
      </p:sp>
    </p:spTree>
    <p:extLst>
      <p:ext uri="{BB962C8B-B14F-4D97-AF65-F5344CB8AC3E}">
        <p14:creationId xmlns:p14="http://schemas.microsoft.com/office/powerpoint/2010/main" val="508081521"/>
      </p:ext>
    </p:extLst>
  </p:cSld>
  <p:clrMapOvr>
    <a:masterClrMapping/>
  </p:clrMapOvr>
  <p:transition spd="slow">
    <p:spli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0FB22CBD-62D7-79EE-6653-AA3208006EFA}"/>
              </a:ext>
            </a:extLst>
          </p:cNvPr>
          <p:cNvSpPr txBox="1"/>
          <p:nvPr/>
        </p:nvSpPr>
        <p:spPr>
          <a:xfrm>
            <a:off x="4972879" y="129209"/>
            <a:ext cx="3589230" cy="759182"/>
          </a:xfrm>
          <a:prstGeom prst="rect">
            <a:avLst/>
          </a:prstGeom>
          <a:noFill/>
        </p:spPr>
        <p:txBody>
          <a:bodyPr wrap="square">
            <a:spAutoFit/>
          </a:bodyPr>
          <a:lstStyle/>
          <a:p>
            <a:pPr marL="114300"/>
            <a:r>
              <a:rPr lang="en-US" sz="2000" dirty="0">
                <a:effectLst/>
                <a:latin typeface="Arial" panose="020B0604020202020204" pitchFamily="34" charset="0"/>
                <a:ea typeface="Arial MT"/>
                <a:cs typeface="Arial MT"/>
              </a:rPr>
              <a:t> </a:t>
            </a:r>
            <a:endParaRPr lang="en-IN" sz="2000" dirty="0">
              <a:effectLst/>
              <a:latin typeface="Arial MT"/>
              <a:ea typeface="Arial MT"/>
              <a:cs typeface="Arial MT"/>
            </a:endParaRPr>
          </a:p>
          <a:p>
            <a:pPr lvl="0">
              <a:spcBef>
                <a:spcPts val="375"/>
              </a:spcBef>
              <a:buSzPts val="1400"/>
              <a:tabLst>
                <a:tab pos="726440" algn="l"/>
              </a:tabLst>
            </a:pPr>
            <a:r>
              <a:rPr lang="en-US" sz="2000" b="1" dirty="0">
                <a:latin typeface="Arial" panose="020B0604020202020204" pitchFamily="34" charset="0"/>
                <a:ea typeface="Symbol" panose="05050102010706020507" pitchFamily="18" charset="2"/>
                <a:cs typeface="Arial MT"/>
              </a:rPr>
              <a:t> </a:t>
            </a:r>
            <a:r>
              <a:rPr lang="en-US" sz="2000" b="1" dirty="0" err="1">
                <a:latin typeface="Arial" panose="020B0604020202020204" pitchFamily="34" charset="0"/>
                <a:ea typeface="Symbol" panose="05050102010706020507" pitchFamily="18" charset="2"/>
                <a:cs typeface="Arial MT"/>
              </a:rPr>
              <a:t>Table_name</a:t>
            </a:r>
            <a:r>
              <a:rPr lang="en-US" sz="2000" b="1" dirty="0">
                <a:latin typeface="Arial" panose="020B0604020202020204" pitchFamily="34" charset="0"/>
                <a:ea typeface="Symbol" panose="05050102010706020507" pitchFamily="18" charset="2"/>
                <a:cs typeface="Arial MT"/>
              </a:rPr>
              <a:t> : </a:t>
            </a:r>
            <a:r>
              <a:rPr lang="en-US" sz="2000" b="1" u="sng" spc="-10" dirty="0" err="1">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Addbooks</a:t>
            </a:r>
            <a:r>
              <a:rPr lang="en-US" sz="2000" b="1" spc="-1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endParaRPr lang="en-IN" sz="2000" b="1"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endParaRPr>
          </a:p>
        </p:txBody>
      </p:sp>
      <p:graphicFrame>
        <p:nvGraphicFramePr>
          <p:cNvPr id="7" name="Table 6">
            <a:extLst>
              <a:ext uri="{FF2B5EF4-FFF2-40B4-BE49-F238E27FC236}">
                <a16:creationId xmlns:a16="http://schemas.microsoft.com/office/drawing/2014/main" xmlns="" id="{4C9295DB-3096-A4F5-D301-7D066F55A5E7}"/>
              </a:ext>
            </a:extLst>
          </p:cNvPr>
          <p:cNvGraphicFramePr>
            <a:graphicFrameLocks noGrp="1"/>
          </p:cNvGraphicFramePr>
          <p:nvPr>
            <p:extLst>
              <p:ext uri="{D42A27DB-BD31-4B8C-83A1-F6EECF244321}">
                <p14:modId xmlns:p14="http://schemas.microsoft.com/office/powerpoint/2010/main" val="2943516075"/>
              </p:ext>
            </p:extLst>
          </p:nvPr>
        </p:nvGraphicFramePr>
        <p:xfrm>
          <a:off x="2594113" y="1600199"/>
          <a:ext cx="6738731" cy="4383159"/>
        </p:xfrm>
        <a:graphic>
          <a:graphicData uri="http://schemas.openxmlformats.org/drawingml/2006/table">
            <a:tbl>
              <a:tblPr firstRow="1" firstCol="1" lastRow="1" lastCol="1" bandRow="1" bandCol="1">
                <a:tableStyleId>{93296810-A885-4BE3-A3E7-6D5BEEA58F35}</a:tableStyleId>
              </a:tblPr>
              <a:tblGrid>
                <a:gridCol w="2356431">
                  <a:extLst>
                    <a:ext uri="{9D8B030D-6E8A-4147-A177-3AD203B41FA5}">
                      <a16:colId xmlns:a16="http://schemas.microsoft.com/office/drawing/2014/main" xmlns="" val="316833297"/>
                    </a:ext>
                  </a:extLst>
                </a:gridCol>
                <a:gridCol w="1735636">
                  <a:extLst>
                    <a:ext uri="{9D8B030D-6E8A-4147-A177-3AD203B41FA5}">
                      <a16:colId xmlns:a16="http://schemas.microsoft.com/office/drawing/2014/main" xmlns="" val="4000826526"/>
                    </a:ext>
                  </a:extLst>
                </a:gridCol>
                <a:gridCol w="2646664">
                  <a:extLst>
                    <a:ext uri="{9D8B030D-6E8A-4147-A177-3AD203B41FA5}">
                      <a16:colId xmlns:a16="http://schemas.microsoft.com/office/drawing/2014/main" xmlns="" val="2758322224"/>
                    </a:ext>
                  </a:extLst>
                </a:gridCol>
              </a:tblGrid>
              <a:tr h="538428">
                <a:tc>
                  <a:txBody>
                    <a:bodyPr/>
                    <a:lstStyle/>
                    <a:p>
                      <a:pPr marL="12700" marR="5715" algn="ctr">
                        <a:lnSpc>
                          <a:spcPts val="1335"/>
                        </a:lnSpc>
                      </a:pPr>
                      <a:endParaRPr lang="en-US" sz="1600" spc="-10" dirty="0">
                        <a:effectLst/>
                      </a:endParaRPr>
                    </a:p>
                    <a:p>
                      <a:pPr marL="12700" marR="5715" algn="ctr">
                        <a:lnSpc>
                          <a:spcPts val="1335"/>
                        </a:lnSpc>
                      </a:pPr>
                      <a:r>
                        <a:rPr lang="en-US" sz="1600" spc="-10" dirty="0">
                          <a:effectLst/>
                        </a:rPr>
                        <a:t>Column</a:t>
                      </a:r>
                      <a:endParaRPr lang="en-IN" sz="1600" dirty="0">
                        <a:effectLst/>
                        <a:latin typeface="Arial MT"/>
                        <a:ea typeface="Arial MT"/>
                        <a:cs typeface="Arial MT"/>
                      </a:endParaRPr>
                    </a:p>
                  </a:txBody>
                  <a:tcPr marL="0" marR="0" marT="0" marB="0"/>
                </a:tc>
                <a:tc>
                  <a:txBody>
                    <a:bodyPr/>
                    <a:lstStyle/>
                    <a:p>
                      <a:pPr marL="14605" marR="10160" algn="ctr">
                        <a:lnSpc>
                          <a:spcPts val="1335"/>
                        </a:lnSpc>
                      </a:pPr>
                      <a:endParaRPr lang="en-US" sz="1600" spc="-10" dirty="0">
                        <a:effectLst/>
                      </a:endParaRPr>
                    </a:p>
                    <a:p>
                      <a:pPr marL="14605" marR="10160" algn="ctr">
                        <a:lnSpc>
                          <a:spcPts val="1335"/>
                        </a:lnSpc>
                      </a:pPr>
                      <a:r>
                        <a:rPr lang="en-US" sz="1600" spc="-10" dirty="0">
                          <a:effectLst/>
                        </a:rPr>
                        <a:t>Datatype</a:t>
                      </a:r>
                      <a:endParaRPr lang="en-IN" sz="1600" dirty="0">
                        <a:effectLst/>
                        <a:latin typeface="Arial MT"/>
                        <a:ea typeface="Arial MT"/>
                        <a:cs typeface="Arial MT"/>
                      </a:endParaRPr>
                    </a:p>
                  </a:txBody>
                  <a:tcPr marL="0" marR="0" marT="0" marB="0"/>
                </a:tc>
                <a:tc>
                  <a:txBody>
                    <a:bodyPr/>
                    <a:lstStyle/>
                    <a:p>
                      <a:pPr marL="16510" marR="5715" algn="ctr">
                        <a:lnSpc>
                          <a:spcPts val="1335"/>
                        </a:lnSpc>
                      </a:pPr>
                      <a:endParaRPr lang="en-US" sz="1600" spc="-10" dirty="0">
                        <a:effectLst/>
                      </a:endParaRPr>
                    </a:p>
                    <a:p>
                      <a:pPr marL="16510" marR="5715" algn="ctr">
                        <a:lnSpc>
                          <a:spcPts val="1335"/>
                        </a:lnSpc>
                      </a:pPr>
                      <a:r>
                        <a:rPr lang="en-US" sz="1600" spc="-10" dirty="0">
                          <a:effectLst/>
                        </a:rPr>
                        <a:t>Constraint</a:t>
                      </a:r>
                      <a:endParaRPr lang="en-IN" sz="1600" dirty="0">
                        <a:effectLst/>
                        <a:latin typeface="Arial MT"/>
                        <a:ea typeface="Arial MT"/>
                        <a:cs typeface="Arial MT"/>
                      </a:endParaRPr>
                    </a:p>
                  </a:txBody>
                  <a:tcPr marL="0" marR="0" marT="0" marB="0"/>
                </a:tc>
                <a:extLst>
                  <a:ext uri="{0D108BD9-81ED-4DB2-BD59-A6C34878D82A}">
                    <a16:rowId xmlns:a16="http://schemas.microsoft.com/office/drawing/2014/main" xmlns="" val="2850162780"/>
                  </a:ext>
                </a:extLst>
              </a:tr>
              <a:tr h="421155">
                <a:tc>
                  <a:txBody>
                    <a:bodyPr/>
                    <a:lstStyle/>
                    <a:p>
                      <a:pPr marL="12700" marR="1270" algn="ctr">
                        <a:lnSpc>
                          <a:spcPts val="1580"/>
                        </a:lnSpc>
                      </a:pPr>
                      <a:r>
                        <a:rPr lang="en-US" sz="1400" spc="-25" dirty="0">
                          <a:effectLst/>
                        </a:rPr>
                        <a:t>Id</a:t>
                      </a:r>
                      <a:endParaRPr lang="en-IN" sz="1400" dirty="0">
                        <a:effectLst/>
                        <a:latin typeface="Arial MT"/>
                        <a:ea typeface="Arial MT"/>
                        <a:cs typeface="Arial MT"/>
                      </a:endParaRPr>
                    </a:p>
                  </a:txBody>
                  <a:tcPr marL="0" marR="0" marT="0" marB="0"/>
                </a:tc>
                <a:tc>
                  <a:txBody>
                    <a:bodyPr/>
                    <a:lstStyle/>
                    <a:p>
                      <a:pPr marL="14605" marR="5080" algn="ctr">
                        <a:lnSpc>
                          <a:spcPts val="1580"/>
                        </a:lnSpc>
                      </a:pPr>
                      <a:r>
                        <a:rPr lang="en-US" sz="1400" b="1" spc="-10" dirty="0">
                          <a:solidFill>
                            <a:schemeClr val="bg1"/>
                          </a:solidFill>
                          <a:effectLst/>
                        </a:rPr>
                        <a:t>Int(11)</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6510" algn="ctr">
                        <a:lnSpc>
                          <a:spcPts val="1580"/>
                        </a:lnSpc>
                      </a:pPr>
                      <a:r>
                        <a:rPr lang="en-US" sz="1400" dirty="0">
                          <a:effectLst/>
                        </a:rPr>
                        <a:t>Primary</a:t>
                      </a:r>
                      <a:r>
                        <a:rPr lang="en-US" sz="1400" spc="-50" dirty="0">
                          <a:effectLst/>
                        </a:rPr>
                        <a:t> </a:t>
                      </a:r>
                      <a:r>
                        <a:rPr lang="en-US" sz="1400" spc="-25" dirty="0">
                          <a:effectLst/>
                        </a:rPr>
                        <a:t>key</a:t>
                      </a:r>
                      <a:endParaRPr lang="en-IN" sz="1400" dirty="0">
                        <a:effectLst/>
                      </a:endParaRPr>
                    </a:p>
                    <a:p>
                      <a:pPr marL="16510" marR="1905" algn="ctr">
                        <a:lnSpc>
                          <a:spcPts val="1525"/>
                        </a:lnSpc>
                      </a:pPr>
                      <a:r>
                        <a:rPr lang="en-US" sz="1400" spc="-10" dirty="0">
                          <a:effectLst/>
                        </a:rPr>
                        <a:t>  (</a:t>
                      </a:r>
                      <a:r>
                        <a:rPr lang="en-US" sz="1400" spc="-10" dirty="0" err="1">
                          <a:effectLst/>
                        </a:rPr>
                        <a:t>Auto_increment</a:t>
                      </a:r>
                      <a:r>
                        <a:rPr lang="en-US" sz="1400" spc="-10" dirty="0">
                          <a:effectLst/>
                        </a:rPr>
                        <a:t>)</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2940472048"/>
                  </a:ext>
                </a:extLst>
              </a:tr>
              <a:tr h="356820">
                <a:tc>
                  <a:txBody>
                    <a:bodyPr/>
                    <a:lstStyle/>
                    <a:p>
                      <a:pPr marL="12700" marR="1270" algn="ctr">
                        <a:lnSpc>
                          <a:spcPts val="1590"/>
                        </a:lnSpc>
                      </a:pPr>
                      <a:r>
                        <a:rPr lang="en-US" sz="1400" spc="-10" dirty="0" err="1">
                          <a:effectLst/>
                        </a:rPr>
                        <a:t>Bookname</a:t>
                      </a:r>
                      <a:endParaRPr lang="en-IN" sz="1400" dirty="0">
                        <a:effectLst/>
                        <a:latin typeface="Arial MT"/>
                        <a:ea typeface="Arial MT"/>
                        <a:cs typeface="Arial MT"/>
                      </a:endParaRPr>
                    </a:p>
                  </a:txBody>
                  <a:tcPr marL="0" marR="0" marT="0" marB="0"/>
                </a:tc>
                <a:tc>
                  <a:txBody>
                    <a:bodyPr/>
                    <a:lstStyle/>
                    <a:p>
                      <a:pPr marL="14605" marR="5080" algn="ctr">
                        <a:lnSpc>
                          <a:spcPts val="1590"/>
                        </a:lnSpc>
                      </a:pPr>
                      <a:r>
                        <a:rPr lang="en-US" sz="1400" b="1" spc="-10" dirty="0">
                          <a:solidFill>
                            <a:schemeClr val="bg1"/>
                          </a:solidFill>
                          <a:effectLst/>
                        </a:rPr>
                        <a:t>Varchar(25)</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6510" marR="3175" algn="ctr">
                        <a:lnSpc>
                          <a:spcPts val="1590"/>
                        </a:lnSpc>
                      </a:pPr>
                      <a:r>
                        <a:rPr lang="en-US" sz="1400" dirty="0">
                          <a:effectLst/>
                        </a:rPr>
                        <a:t>Not</a:t>
                      </a:r>
                      <a:r>
                        <a:rPr lang="en-US" sz="1400" spc="-10" dirty="0">
                          <a:effectLst/>
                        </a:rPr>
                        <a:t> </a:t>
                      </a:r>
                      <a:r>
                        <a:rPr lang="en-US" sz="1400" spc="-20" dirty="0">
                          <a:effectLst/>
                        </a:rPr>
                        <a:t>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3406884830"/>
                  </a:ext>
                </a:extLst>
              </a:tr>
              <a:tr h="358553">
                <a:tc>
                  <a:txBody>
                    <a:bodyPr/>
                    <a:lstStyle/>
                    <a:p>
                      <a:pPr marL="12700" marR="1270" algn="ctr">
                        <a:lnSpc>
                          <a:spcPts val="1570"/>
                        </a:lnSpc>
                      </a:pPr>
                      <a:r>
                        <a:rPr lang="en-US" sz="1400" spc="-10" dirty="0" err="1">
                          <a:effectLst/>
                        </a:rPr>
                        <a:t>Catid</a:t>
                      </a:r>
                      <a:endParaRPr lang="en-IN" sz="1400" dirty="0">
                        <a:effectLst/>
                        <a:latin typeface="Arial MT"/>
                        <a:ea typeface="Arial MT"/>
                        <a:cs typeface="Arial MT"/>
                      </a:endParaRPr>
                    </a:p>
                  </a:txBody>
                  <a:tcPr marL="0" marR="0" marT="0" marB="0"/>
                </a:tc>
                <a:tc>
                  <a:txBody>
                    <a:bodyPr/>
                    <a:lstStyle/>
                    <a:p>
                      <a:pPr marL="14605" marR="6350" algn="ctr">
                        <a:lnSpc>
                          <a:spcPts val="1570"/>
                        </a:lnSpc>
                      </a:pPr>
                      <a:r>
                        <a:rPr lang="en-US" sz="1400" b="1" spc="-10" dirty="0">
                          <a:solidFill>
                            <a:schemeClr val="bg1"/>
                          </a:solidFill>
                          <a:effectLst/>
                        </a:rPr>
                        <a:t>Int(11)</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6510" marR="3175" algn="ctr">
                        <a:lnSpc>
                          <a:spcPts val="1570"/>
                        </a:lnSpc>
                      </a:pPr>
                      <a:r>
                        <a:rPr lang="en-US" sz="1400" dirty="0">
                          <a:effectLst/>
                        </a:rPr>
                        <a:t>Not</a:t>
                      </a:r>
                      <a:r>
                        <a:rPr lang="en-US" sz="1400" spc="-10" dirty="0">
                          <a:effectLst/>
                        </a:rPr>
                        <a:t> </a:t>
                      </a:r>
                      <a:r>
                        <a:rPr lang="en-US" sz="1400" spc="-20" dirty="0">
                          <a:effectLst/>
                        </a:rPr>
                        <a:t>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3645559565"/>
                  </a:ext>
                </a:extLst>
              </a:tr>
              <a:tr h="355089">
                <a:tc>
                  <a:txBody>
                    <a:bodyPr/>
                    <a:lstStyle/>
                    <a:p>
                      <a:pPr marL="12700" algn="ctr">
                        <a:lnSpc>
                          <a:spcPts val="1570"/>
                        </a:lnSpc>
                      </a:pPr>
                      <a:r>
                        <a:rPr lang="en-US" sz="1400" spc="-10" dirty="0" err="1">
                          <a:effectLst/>
                        </a:rPr>
                        <a:t>Authorid</a:t>
                      </a:r>
                      <a:endParaRPr lang="en-IN" sz="1400" dirty="0">
                        <a:effectLst/>
                        <a:latin typeface="Arial MT"/>
                        <a:ea typeface="Arial MT"/>
                        <a:cs typeface="Arial MT"/>
                      </a:endParaRPr>
                    </a:p>
                  </a:txBody>
                  <a:tcPr marL="0" marR="0" marT="0" marB="0"/>
                </a:tc>
                <a:tc>
                  <a:txBody>
                    <a:bodyPr/>
                    <a:lstStyle/>
                    <a:p>
                      <a:pPr marL="14605" marR="6350" algn="ctr">
                        <a:lnSpc>
                          <a:spcPts val="1570"/>
                        </a:lnSpc>
                      </a:pPr>
                      <a:r>
                        <a:rPr lang="en-US" sz="1400" b="1" spc="-10" dirty="0">
                          <a:solidFill>
                            <a:schemeClr val="bg1"/>
                          </a:solidFill>
                          <a:effectLst/>
                        </a:rPr>
                        <a:t>Int(11)</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6510" marR="3175" algn="ctr">
                        <a:lnSpc>
                          <a:spcPts val="1570"/>
                        </a:lnSpc>
                      </a:pPr>
                      <a:r>
                        <a:rPr lang="en-US" sz="1400" dirty="0">
                          <a:effectLst/>
                        </a:rPr>
                        <a:t>Not</a:t>
                      </a:r>
                      <a:r>
                        <a:rPr lang="en-US" sz="1400" spc="-10" dirty="0">
                          <a:effectLst/>
                        </a:rPr>
                        <a:t> </a:t>
                      </a:r>
                      <a:r>
                        <a:rPr lang="en-US" sz="1400" spc="-20" dirty="0">
                          <a:effectLst/>
                        </a:rPr>
                        <a:t>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532155251"/>
                  </a:ext>
                </a:extLst>
              </a:tr>
              <a:tr h="358553">
                <a:tc>
                  <a:txBody>
                    <a:bodyPr/>
                    <a:lstStyle/>
                    <a:p>
                      <a:pPr marL="12700" marR="1270" algn="ctr">
                        <a:lnSpc>
                          <a:spcPts val="1570"/>
                        </a:lnSpc>
                      </a:pPr>
                      <a:r>
                        <a:rPr lang="en-US" sz="1400" spc="-10" dirty="0" err="1">
                          <a:effectLst/>
                        </a:rPr>
                        <a:t>isbnnumber</a:t>
                      </a:r>
                      <a:endParaRPr lang="en-IN" sz="1400" dirty="0">
                        <a:effectLst/>
                        <a:latin typeface="Arial MT"/>
                        <a:ea typeface="Arial MT"/>
                        <a:cs typeface="Arial MT"/>
                      </a:endParaRPr>
                    </a:p>
                  </a:txBody>
                  <a:tcPr marL="0" marR="0" marT="0" marB="0"/>
                </a:tc>
                <a:tc>
                  <a:txBody>
                    <a:bodyPr/>
                    <a:lstStyle/>
                    <a:p>
                      <a:pPr marL="14605" marR="5080" algn="ctr">
                        <a:lnSpc>
                          <a:spcPts val="1570"/>
                        </a:lnSpc>
                      </a:pPr>
                      <a:r>
                        <a:rPr lang="en-US" sz="1400" b="1" spc="-10" dirty="0">
                          <a:solidFill>
                            <a:schemeClr val="bg1"/>
                          </a:solidFill>
                          <a:effectLst/>
                        </a:rPr>
                        <a:t>Varchar(25)</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6510" marR="3175" algn="ctr">
                        <a:lnSpc>
                          <a:spcPts val="1570"/>
                        </a:lnSpc>
                      </a:pPr>
                      <a:r>
                        <a:rPr lang="en-US" sz="1400" dirty="0">
                          <a:effectLst/>
                        </a:rPr>
                        <a:t>Not</a:t>
                      </a:r>
                      <a:r>
                        <a:rPr lang="en-US" sz="1400" spc="-10" dirty="0">
                          <a:effectLst/>
                        </a:rPr>
                        <a:t> </a:t>
                      </a:r>
                      <a:r>
                        <a:rPr lang="en-US" sz="1400" spc="-20" dirty="0">
                          <a:effectLst/>
                        </a:rPr>
                        <a:t>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201959838"/>
                  </a:ext>
                </a:extLst>
              </a:tr>
              <a:tr h="365482">
                <a:tc>
                  <a:txBody>
                    <a:bodyPr/>
                    <a:lstStyle/>
                    <a:p>
                      <a:pPr marL="12700" algn="ctr">
                        <a:lnSpc>
                          <a:spcPts val="1570"/>
                        </a:lnSpc>
                      </a:pPr>
                      <a:r>
                        <a:rPr lang="en-US" sz="1400" spc="-10" dirty="0" err="1">
                          <a:effectLst/>
                        </a:rPr>
                        <a:t>Bookprice</a:t>
                      </a:r>
                      <a:endParaRPr lang="en-IN" sz="1400" dirty="0">
                        <a:effectLst/>
                        <a:latin typeface="Arial MT"/>
                        <a:ea typeface="Arial MT"/>
                        <a:cs typeface="Arial MT"/>
                      </a:endParaRPr>
                    </a:p>
                  </a:txBody>
                  <a:tcPr marL="0" marR="0" marT="0" marB="0"/>
                </a:tc>
                <a:tc>
                  <a:txBody>
                    <a:bodyPr/>
                    <a:lstStyle/>
                    <a:p>
                      <a:pPr marL="14605" marR="5080" algn="ctr">
                        <a:lnSpc>
                          <a:spcPts val="1570"/>
                        </a:lnSpc>
                      </a:pPr>
                      <a:r>
                        <a:rPr lang="en-US" sz="1400" b="1" spc="-10" dirty="0">
                          <a:solidFill>
                            <a:schemeClr val="bg1"/>
                          </a:solidFill>
                          <a:effectLst/>
                        </a:rPr>
                        <a:t>Decimal(10,2)</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6510" marR="3175" algn="ctr">
                        <a:lnSpc>
                          <a:spcPts val="1570"/>
                        </a:lnSpc>
                      </a:pPr>
                      <a:r>
                        <a:rPr lang="en-US" sz="1400" dirty="0">
                          <a:effectLst/>
                        </a:rPr>
                        <a:t>Not</a:t>
                      </a:r>
                      <a:r>
                        <a:rPr lang="en-US" sz="1400" spc="-10" dirty="0">
                          <a:effectLst/>
                        </a:rPr>
                        <a:t> </a:t>
                      </a:r>
                      <a:r>
                        <a:rPr lang="en-US" sz="1400" spc="-20" dirty="0">
                          <a:effectLst/>
                        </a:rPr>
                        <a:t>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3631201006"/>
                  </a:ext>
                </a:extLst>
              </a:tr>
              <a:tr h="355089">
                <a:tc>
                  <a:txBody>
                    <a:bodyPr/>
                    <a:lstStyle/>
                    <a:p>
                      <a:pPr marL="12700" marR="1270" algn="ctr">
                        <a:lnSpc>
                          <a:spcPts val="1570"/>
                        </a:lnSpc>
                      </a:pPr>
                      <a:r>
                        <a:rPr lang="en-US" sz="1400" spc="-10" dirty="0" err="1">
                          <a:effectLst/>
                        </a:rPr>
                        <a:t>Bookimage</a:t>
                      </a:r>
                      <a:endParaRPr lang="en-IN" sz="1400" dirty="0">
                        <a:effectLst/>
                        <a:latin typeface="Arial MT"/>
                        <a:ea typeface="Arial MT"/>
                        <a:cs typeface="Arial MT"/>
                      </a:endParaRPr>
                    </a:p>
                  </a:txBody>
                  <a:tcPr marL="0" marR="0" marT="0" marB="0"/>
                </a:tc>
                <a:tc>
                  <a:txBody>
                    <a:bodyPr/>
                    <a:lstStyle/>
                    <a:p>
                      <a:pPr marL="14605" marR="9525" algn="ctr">
                        <a:lnSpc>
                          <a:spcPts val="1590"/>
                        </a:lnSpc>
                      </a:pPr>
                      <a:r>
                        <a:rPr lang="en-US" sz="1400" b="1" spc="-10" dirty="0">
                          <a:solidFill>
                            <a:schemeClr val="bg1"/>
                          </a:solidFill>
                          <a:effectLst/>
                        </a:rPr>
                        <a:t>Varchar(250)</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6510" marR="9525" algn="ctr">
                        <a:lnSpc>
                          <a:spcPts val="1590"/>
                        </a:lnSpc>
                      </a:pPr>
                      <a:r>
                        <a:rPr lang="en-US" sz="1400" dirty="0">
                          <a:effectLst/>
                        </a:rPr>
                        <a:t>Not</a:t>
                      </a:r>
                      <a:r>
                        <a:rPr lang="en-US" sz="1400" spc="-10" dirty="0">
                          <a:effectLst/>
                        </a:rPr>
                        <a:t> </a:t>
                      </a:r>
                      <a:r>
                        <a:rPr lang="en-US" sz="1400" spc="-20" dirty="0">
                          <a:effectLst/>
                        </a:rPr>
                        <a:t>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1224025258"/>
                  </a:ext>
                </a:extLst>
              </a:tr>
              <a:tr h="361152">
                <a:tc>
                  <a:txBody>
                    <a:bodyPr/>
                    <a:lstStyle/>
                    <a:p>
                      <a:pPr marL="12700" marR="1905" algn="ctr">
                        <a:lnSpc>
                          <a:spcPts val="1580"/>
                        </a:lnSpc>
                      </a:pPr>
                      <a:r>
                        <a:rPr lang="en-US" sz="1400" spc="-10" dirty="0" err="1">
                          <a:effectLst/>
                        </a:rPr>
                        <a:t>Isissued</a:t>
                      </a:r>
                      <a:endParaRPr lang="en-IN" sz="1400" dirty="0">
                        <a:effectLst/>
                        <a:latin typeface="Arial MT"/>
                        <a:ea typeface="Arial MT"/>
                        <a:cs typeface="Arial MT"/>
                      </a:endParaRPr>
                    </a:p>
                  </a:txBody>
                  <a:tcPr marL="0" marR="0" marT="0" marB="0"/>
                </a:tc>
                <a:tc>
                  <a:txBody>
                    <a:bodyPr/>
                    <a:lstStyle/>
                    <a:p>
                      <a:pPr marL="14605" marR="7620" algn="ctr">
                        <a:lnSpc>
                          <a:spcPts val="1580"/>
                        </a:lnSpc>
                      </a:pPr>
                      <a:r>
                        <a:rPr lang="en-US" sz="1400" b="1" spc="-10" dirty="0">
                          <a:solidFill>
                            <a:schemeClr val="bg1"/>
                          </a:solidFill>
                          <a:effectLst/>
                        </a:rPr>
                        <a:t>Int(1)</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6510" marR="3175" algn="ctr">
                        <a:lnSpc>
                          <a:spcPts val="1580"/>
                        </a:lnSpc>
                      </a:pPr>
                      <a:r>
                        <a:rPr lang="en-US" sz="1400" dirty="0">
                          <a:effectLst/>
                        </a:rPr>
                        <a:t>Not</a:t>
                      </a:r>
                      <a:r>
                        <a:rPr lang="en-US" sz="1400" spc="-10" dirty="0">
                          <a:effectLst/>
                        </a:rPr>
                        <a:t> </a:t>
                      </a:r>
                      <a:r>
                        <a:rPr lang="en-US" sz="1400" spc="-20" dirty="0">
                          <a:effectLst/>
                        </a:rPr>
                        <a:t>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4267451035"/>
                  </a:ext>
                </a:extLst>
              </a:tr>
              <a:tr h="551686">
                <a:tc>
                  <a:txBody>
                    <a:bodyPr/>
                    <a:lstStyle/>
                    <a:p>
                      <a:pPr marL="12700" marR="3175" algn="ctr">
                        <a:lnSpc>
                          <a:spcPts val="1580"/>
                        </a:lnSpc>
                      </a:pPr>
                      <a:r>
                        <a:rPr lang="en-US" sz="1400" spc="-10" dirty="0" err="1">
                          <a:effectLst/>
                        </a:rPr>
                        <a:t>Regdate</a:t>
                      </a:r>
                      <a:endParaRPr lang="en-IN" sz="1400" dirty="0">
                        <a:effectLst/>
                        <a:latin typeface="Arial MT"/>
                        <a:ea typeface="Arial MT"/>
                        <a:cs typeface="Arial MT"/>
                      </a:endParaRPr>
                    </a:p>
                  </a:txBody>
                  <a:tcPr marL="0" marR="0" marT="0" marB="0"/>
                </a:tc>
                <a:tc>
                  <a:txBody>
                    <a:bodyPr/>
                    <a:lstStyle/>
                    <a:p>
                      <a:pPr marL="14605" marR="5080" algn="ctr">
                        <a:lnSpc>
                          <a:spcPts val="1580"/>
                        </a:lnSpc>
                      </a:pPr>
                      <a:r>
                        <a:rPr lang="en-US" sz="1400" b="1" spc="-10" dirty="0">
                          <a:solidFill>
                            <a:schemeClr val="bg1"/>
                          </a:solidFill>
                          <a:effectLst/>
                        </a:rPr>
                        <a:t>timestamp</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6510" marR="3175" algn="ctr">
                        <a:lnSpc>
                          <a:spcPts val="1565"/>
                        </a:lnSpc>
                      </a:pPr>
                      <a:r>
                        <a:rPr lang="en-US" sz="1400" dirty="0">
                          <a:effectLst/>
                        </a:rPr>
                        <a:t>Not</a:t>
                      </a:r>
                      <a:r>
                        <a:rPr lang="en-US" sz="1400" spc="-10" dirty="0">
                          <a:effectLst/>
                        </a:rPr>
                        <a:t> </a:t>
                      </a:r>
                      <a:r>
                        <a:rPr lang="en-US" sz="1400" spc="-20" dirty="0">
                          <a:effectLst/>
                        </a:rPr>
                        <a:t>Null</a:t>
                      </a:r>
                      <a:endParaRPr lang="en-IN" sz="1400" dirty="0">
                        <a:effectLst/>
                      </a:endParaRPr>
                    </a:p>
                    <a:p>
                      <a:pPr marL="16510" marR="4445" algn="ctr">
                        <a:lnSpc>
                          <a:spcPts val="1525"/>
                        </a:lnSpc>
                      </a:pPr>
                      <a:r>
                        <a:rPr lang="en-US" sz="1400" dirty="0">
                          <a:effectLst/>
                        </a:rPr>
                        <a:t>(</a:t>
                      </a:r>
                      <a:r>
                        <a:rPr lang="en-US" sz="1400" spc="-40" dirty="0">
                          <a:effectLst/>
                        </a:rPr>
                        <a:t> </a:t>
                      </a:r>
                      <a:r>
                        <a:rPr lang="en-US" sz="1400" dirty="0" err="1">
                          <a:effectLst/>
                        </a:rPr>
                        <a:t>current_timestamp</a:t>
                      </a:r>
                      <a:r>
                        <a:rPr lang="en-US" sz="1400" dirty="0">
                          <a:effectLst/>
                        </a:rPr>
                        <a:t>()</a:t>
                      </a:r>
                      <a:r>
                        <a:rPr lang="en-US" sz="1400" spc="-40" dirty="0">
                          <a:effectLst/>
                        </a:rPr>
                        <a:t> </a:t>
                      </a:r>
                      <a:r>
                        <a:rPr lang="en-US" sz="1400" spc="-50" dirty="0">
                          <a:effectLst/>
                        </a:rPr>
                        <a:t>)</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285486902"/>
                  </a:ext>
                </a:extLst>
              </a:tr>
              <a:tr h="361152">
                <a:tc>
                  <a:txBody>
                    <a:bodyPr/>
                    <a:lstStyle/>
                    <a:p>
                      <a:pPr marL="12700" marR="1905" algn="ctr">
                        <a:lnSpc>
                          <a:spcPts val="1570"/>
                        </a:lnSpc>
                      </a:pPr>
                      <a:r>
                        <a:rPr lang="en-US" sz="1400" spc="-10" dirty="0" err="1">
                          <a:effectLst/>
                        </a:rPr>
                        <a:t>pdate</a:t>
                      </a:r>
                      <a:endParaRPr lang="en-IN" sz="1400" dirty="0">
                        <a:effectLst/>
                        <a:latin typeface="Arial MT"/>
                        <a:ea typeface="Arial MT"/>
                        <a:cs typeface="Arial MT"/>
                      </a:endParaRPr>
                    </a:p>
                  </a:txBody>
                  <a:tcPr marL="0" marR="0" marT="0" marB="0"/>
                </a:tc>
                <a:tc>
                  <a:txBody>
                    <a:bodyPr/>
                    <a:lstStyle/>
                    <a:p>
                      <a:pPr marL="14605" marR="4445" algn="ctr">
                        <a:lnSpc>
                          <a:spcPts val="1570"/>
                        </a:lnSpc>
                      </a:pPr>
                      <a:r>
                        <a:rPr lang="en-US" sz="1400" spc="-20" dirty="0">
                          <a:effectLst/>
                        </a:rPr>
                        <a:t>Date</a:t>
                      </a:r>
                      <a:endParaRPr lang="en-IN" sz="1400" dirty="0">
                        <a:effectLst/>
                        <a:latin typeface="Arial MT"/>
                        <a:ea typeface="Arial MT"/>
                        <a:cs typeface="Arial MT"/>
                      </a:endParaRPr>
                    </a:p>
                  </a:txBody>
                  <a:tcPr marL="0" marR="0" marT="0" marB="0"/>
                </a:tc>
                <a:tc>
                  <a:txBody>
                    <a:bodyPr/>
                    <a:lstStyle/>
                    <a:p>
                      <a:pPr marL="16510" marR="3175" algn="ctr">
                        <a:lnSpc>
                          <a:spcPts val="1570"/>
                        </a:lnSpc>
                      </a:pPr>
                      <a:r>
                        <a:rPr lang="en-US" sz="1400" dirty="0">
                          <a:effectLst/>
                        </a:rPr>
                        <a:t>Not</a:t>
                      </a:r>
                      <a:r>
                        <a:rPr lang="en-US" sz="1400" spc="-10" dirty="0">
                          <a:effectLst/>
                        </a:rPr>
                        <a:t> </a:t>
                      </a:r>
                      <a:r>
                        <a:rPr lang="en-US" sz="1400" spc="-20" dirty="0">
                          <a:effectLst/>
                        </a:rPr>
                        <a:t>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3729226826"/>
                  </a:ext>
                </a:extLst>
              </a:tr>
            </a:tbl>
          </a:graphicData>
        </a:graphic>
      </p:graphicFrame>
      <p:sp>
        <p:nvSpPr>
          <p:cNvPr id="9" name="TextBox 8">
            <a:extLst>
              <a:ext uri="{FF2B5EF4-FFF2-40B4-BE49-F238E27FC236}">
                <a16:creationId xmlns:a16="http://schemas.microsoft.com/office/drawing/2014/main" xmlns="" id="{AF405BED-5A67-6656-0A81-DAB0248AEFAC}"/>
              </a:ext>
            </a:extLst>
          </p:cNvPr>
          <p:cNvSpPr txBox="1"/>
          <p:nvPr/>
        </p:nvSpPr>
        <p:spPr>
          <a:xfrm>
            <a:off x="2117035" y="983182"/>
            <a:ext cx="6102626" cy="369332"/>
          </a:xfrm>
          <a:prstGeom prst="rect">
            <a:avLst/>
          </a:prstGeom>
          <a:noFill/>
        </p:spPr>
        <p:txBody>
          <a:bodyPr wrap="square">
            <a:spAutoFit/>
          </a:bodyPr>
          <a:lstStyle/>
          <a:p>
            <a:pPr marL="742950" lvl="1" indent="-285750">
              <a:buSzPts val="1200"/>
              <a:buFont typeface="Wingdings" panose="05000000000000000000" pitchFamily="2" charset="2"/>
              <a:buChar char=""/>
              <a:tabLst>
                <a:tab pos="912495" algn="l"/>
              </a:tabLst>
            </a:pPr>
            <a:r>
              <a:rPr lang="en-US" sz="1800" b="1" spc="0" dirty="0">
                <a:effectLst/>
                <a:latin typeface="Arial" panose="020B0604020202020204" pitchFamily="34" charset="0"/>
                <a:ea typeface="Wingdings" panose="05000000000000000000" pitchFamily="2" charset="2"/>
                <a:cs typeface="Wingdings" panose="05000000000000000000" pitchFamily="2" charset="2"/>
              </a:rPr>
              <a:t>id</a:t>
            </a:r>
            <a:r>
              <a:rPr lang="en-US" sz="1800" b="1" spc="-20" dirty="0">
                <a:effectLst/>
                <a:latin typeface="Arial" panose="020B0604020202020204" pitchFamily="34" charset="0"/>
                <a:ea typeface="Wingdings" panose="05000000000000000000" pitchFamily="2" charset="2"/>
                <a:cs typeface="Wingdings" panose="05000000000000000000" pitchFamily="2" charset="2"/>
              </a:rPr>
              <a:t> </a:t>
            </a:r>
            <a:r>
              <a:rPr lang="en-US" sz="1800" b="1" spc="0" dirty="0">
                <a:effectLst/>
                <a:latin typeface="Arial" panose="020B0604020202020204" pitchFamily="34" charset="0"/>
                <a:ea typeface="Wingdings" panose="05000000000000000000" pitchFamily="2" charset="2"/>
                <a:cs typeface="Wingdings" panose="05000000000000000000" pitchFamily="2" charset="2"/>
              </a:rPr>
              <a:t>:-</a:t>
            </a:r>
            <a:r>
              <a:rPr lang="en-US" sz="1800" b="1" spc="-30" dirty="0">
                <a:effectLst/>
                <a:latin typeface="Arial" panose="020B0604020202020204" pitchFamily="34" charset="0"/>
                <a:ea typeface="Wingdings" panose="05000000000000000000" pitchFamily="2" charset="2"/>
                <a:cs typeface="Wingdings" panose="05000000000000000000" pitchFamily="2" charset="2"/>
              </a:rPr>
              <a:t> </a:t>
            </a:r>
            <a:r>
              <a:rPr lang="en-US" sz="1800" b="1" spc="0" dirty="0">
                <a:effectLst/>
                <a:latin typeface="Arial" panose="020B0604020202020204" pitchFamily="34" charset="0"/>
                <a:ea typeface="Wingdings" panose="05000000000000000000" pitchFamily="2" charset="2"/>
                <a:cs typeface="Wingdings" panose="05000000000000000000" pitchFamily="2" charset="2"/>
              </a:rPr>
              <a:t>Primary</a:t>
            </a:r>
            <a:r>
              <a:rPr lang="en-US" sz="1800" b="1" spc="-55" dirty="0">
                <a:effectLst/>
                <a:latin typeface="Arial" panose="020B0604020202020204" pitchFamily="34" charset="0"/>
                <a:ea typeface="Wingdings" panose="05000000000000000000" pitchFamily="2" charset="2"/>
                <a:cs typeface="Wingdings" panose="05000000000000000000" pitchFamily="2" charset="2"/>
              </a:rPr>
              <a:t> </a:t>
            </a:r>
            <a:r>
              <a:rPr lang="en-US" sz="1800" b="1" spc="-10" dirty="0">
                <a:effectLst/>
                <a:latin typeface="Arial" panose="020B0604020202020204" pitchFamily="34" charset="0"/>
                <a:ea typeface="Wingdings" panose="05000000000000000000" pitchFamily="2" charset="2"/>
                <a:cs typeface="Wingdings" panose="05000000000000000000" pitchFamily="2" charset="2"/>
              </a:rPr>
              <a:t>key(</a:t>
            </a:r>
            <a:r>
              <a:rPr lang="en-US" sz="1800" b="1" spc="-10" dirty="0" err="1">
                <a:effectLst/>
                <a:latin typeface="Arial" panose="020B0604020202020204" pitchFamily="34" charset="0"/>
                <a:ea typeface="Wingdings" panose="05000000000000000000" pitchFamily="2" charset="2"/>
                <a:cs typeface="Wingdings" panose="05000000000000000000" pitchFamily="2" charset="2"/>
              </a:rPr>
              <a:t>Auto_increment</a:t>
            </a:r>
            <a:r>
              <a:rPr lang="en-US" sz="1800" b="1" spc="-10" dirty="0">
                <a:effectLst/>
                <a:latin typeface="Arial" panose="020B0604020202020204" pitchFamily="34" charset="0"/>
                <a:ea typeface="Wingdings" panose="05000000000000000000" pitchFamily="2" charset="2"/>
                <a:cs typeface="Wingdings" panose="05000000000000000000" pitchFamily="2" charset="2"/>
              </a:rPr>
              <a:t>)</a:t>
            </a:r>
            <a:endParaRPr lang="en-IN" sz="1600" spc="0" dirty="0">
              <a:effectLst/>
              <a:latin typeface="Arial MT"/>
              <a:ea typeface="Wingdings" panose="05000000000000000000" pitchFamily="2" charset="2"/>
              <a:cs typeface="Wingdings" panose="05000000000000000000" pitchFamily="2" charset="2"/>
            </a:endParaRPr>
          </a:p>
        </p:txBody>
      </p:sp>
    </p:spTree>
    <p:extLst>
      <p:ext uri="{BB962C8B-B14F-4D97-AF65-F5344CB8AC3E}">
        <p14:creationId xmlns:p14="http://schemas.microsoft.com/office/powerpoint/2010/main" val="1744150633"/>
      </p:ext>
    </p:extLst>
  </p:cSld>
  <p:clrMapOvr>
    <a:masterClrMapping/>
  </p:clrMapOvr>
  <p:transition spd="slow">
    <p:spli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B2CADC30-0BD7-9D21-6FC8-C79BBE437D25}"/>
              </a:ext>
            </a:extLst>
          </p:cNvPr>
          <p:cNvSpPr txBox="1"/>
          <p:nvPr/>
        </p:nvSpPr>
        <p:spPr>
          <a:xfrm>
            <a:off x="4825647" y="376894"/>
            <a:ext cx="6102626" cy="400110"/>
          </a:xfrm>
          <a:prstGeom prst="rect">
            <a:avLst/>
          </a:prstGeom>
          <a:noFill/>
        </p:spPr>
        <p:txBody>
          <a:bodyPr wrap="square">
            <a:spAutoFit/>
          </a:bodyPr>
          <a:lstStyle/>
          <a:p>
            <a:pPr lvl="0">
              <a:buSzPts val="1400"/>
              <a:tabLst>
                <a:tab pos="726440" algn="l"/>
              </a:tabLst>
            </a:pPr>
            <a:r>
              <a:rPr lang="en-US" sz="2000" b="1" dirty="0">
                <a:latin typeface="Arial" panose="020B0604020202020204" pitchFamily="34" charset="0"/>
                <a:ea typeface="Symbol" panose="05050102010706020507" pitchFamily="18" charset="2"/>
                <a:cs typeface="Arial MT"/>
              </a:rPr>
              <a:t> </a:t>
            </a:r>
            <a:r>
              <a:rPr lang="en-US" sz="2000" b="1" dirty="0" err="1">
                <a:latin typeface="Arial" panose="020B0604020202020204" pitchFamily="34" charset="0"/>
                <a:ea typeface="Symbol" panose="05050102010706020507" pitchFamily="18" charset="2"/>
                <a:cs typeface="Arial MT"/>
              </a:rPr>
              <a:t>Table_name</a:t>
            </a:r>
            <a:r>
              <a:rPr lang="en-US" sz="2000" b="1" dirty="0">
                <a:latin typeface="Arial" panose="020B0604020202020204" pitchFamily="34" charset="0"/>
                <a:ea typeface="Symbol" panose="05050102010706020507" pitchFamily="18" charset="2"/>
                <a:cs typeface="Arial MT"/>
              </a:rPr>
              <a:t> : </a:t>
            </a:r>
            <a:r>
              <a:rPr lang="en-US" sz="20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Student</a:t>
            </a:r>
            <a:r>
              <a:rPr lang="en-US" sz="2000" b="1"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endParaRPr lang="en-IN" sz="2000" b="1"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endParaRPr>
          </a:p>
        </p:txBody>
      </p:sp>
      <p:graphicFrame>
        <p:nvGraphicFramePr>
          <p:cNvPr id="6" name="Table 5">
            <a:extLst>
              <a:ext uri="{FF2B5EF4-FFF2-40B4-BE49-F238E27FC236}">
                <a16:creationId xmlns:a16="http://schemas.microsoft.com/office/drawing/2014/main" xmlns="" id="{753D1921-6A95-4B5F-39C2-6719F4F22FBC}"/>
              </a:ext>
            </a:extLst>
          </p:cNvPr>
          <p:cNvGraphicFramePr>
            <a:graphicFrameLocks noGrp="1"/>
          </p:cNvGraphicFramePr>
          <p:nvPr>
            <p:extLst>
              <p:ext uri="{D42A27DB-BD31-4B8C-83A1-F6EECF244321}">
                <p14:modId xmlns:p14="http://schemas.microsoft.com/office/powerpoint/2010/main" val="2986000727"/>
              </p:ext>
            </p:extLst>
          </p:nvPr>
        </p:nvGraphicFramePr>
        <p:xfrm>
          <a:off x="2882348" y="1461220"/>
          <a:ext cx="6341344" cy="4462332"/>
        </p:xfrm>
        <a:graphic>
          <a:graphicData uri="http://schemas.openxmlformats.org/drawingml/2006/table">
            <a:tbl>
              <a:tblPr firstRow="1" firstCol="1" lastRow="1" lastCol="1" bandRow="1" bandCol="1">
                <a:tableStyleId>{93296810-A885-4BE3-A3E7-6D5BEEA58F35}</a:tableStyleId>
              </a:tblPr>
              <a:tblGrid>
                <a:gridCol w="2210930">
                  <a:extLst>
                    <a:ext uri="{9D8B030D-6E8A-4147-A177-3AD203B41FA5}">
                      <a16:colId xmlns:a16="http://schemas.microsoft.com/office/drawing/2014/main" xmlns="" val="1580251289"/>
                    </a:ext>
                  </a:extLst>
                </a:gridCol>
                <a:gridCol w="1729026">
                  <a:extLst>
                    <a:ext uri="{9D8B030D-6E8A-4147-A177-3AD203B41FA5}">
                      <a16:colId xmlns:a16="http://schemas.microsoft.com/office/drawing/2014/main" xmlns="" val="2286176370"/>
                    </a:ext>
                  </a:extLst>
                </a:gridCol>
                <a:gridCol w="2401388">
                  <a:extLst>
                    <a:ext uri="{9D8B030D-6E8A-4147-A177-3AD203B41FA5}">
                      <a16:colId xmlns:a16="http://schemas.microsoft.com/office/drawing/2014/main" xmlns="" val="1478673016"/>
                    </a:ext>
                  </a:extLst>
                </a:gridCol>
              </a:tblGrid>
              <a:tr h="396265">
                <a:tc>
                  <a:txBody>
                    <a:bodyPr/>
                    <a:lstStyle/>
                    <a:p>
                      <a:pPr marL="11430" marR="3810" algn="ctr">
                        <a:lnSpc>
                          <a:spcPts val="1275"/>
                        </a:lnSpc>
                      </a:pPr>
                      <a:endParaRPr lang="en-US" sz="1600" spc="-10" dirty="0">
                        <a:effectLst/>
                      </a:endParaRPr>
                    </a:p>
                    <a:p>
                      <a:pPr marL="11430" marR="3810" algn="ctr">
                        <a:lnSpc>
                          <a:spcPts val="1275"/>
                        </a:lnSpc>
                      </a:pPr>
                      <a:r>
                        <a:rPr lang="en-US" sz="1600" spc="-10" dirty="0">
                          <a:effectLst/>
                        </a:rPr>
                        <a:t>Column</a:t>
                      </a:r>
                      <a:endParaRPr lang="en-IN" sz="1600" dirty="0">
                        <a:effectLst/>
                        <a:latin typeface="Arial MT"/>
                        <a:ea typeface="Arial MT"/>
                        <a:cs typeface="Arial MT"/>
                      </a:endParaRPr>
                    </a:p>
                  </a:txBody>
                  <a:tcPr marL="0" marR="0" marT="0" marB="0"/>
                </a:tc>
                <a:tc>
                  <a:txBody>
                    <a:bodyPr/>
                    <a:lstStyle/>
                    <a:p>
                      <a:pPr marL="13970" marR="6985" algn="ctr">
                        <a:lnSpc>
                          <a:spcPts val="1275"/>
                        </a:lnSpc>
                      </a:pPr>
                      <a:endParaRPr lang="en-US" sz="1600" spc="-10" dirty="0">
                        <a:effectLst/>
                      </a:endParaRPr>
                    </a:p>
                    <a:p>
                      <a:pPr marL="13970" marR="6985" algn="ctr">
                        <a:lnSpc>
                          <a:spcPts val="1275"/>
                        </a:lnSpc>
                      </a:pPr>
                      <a:r>
                        <a:rPr lang="en-US" sz="1600" spc="-10" dirty="0">
                          <a:effectLst/>
                        </a:rPr>
                        <a:t>Datatype</a:t>
                      </a:r>
                      <a:endParaRPr lang="en-IN" sz="1600" dirty="0">
                        <a:effectLst/>
                        <a:latin typeface="Arial MT"/>
                        <a:ea typeface="Arial MT"/>
                        <a:cs typeface="Arial MT"/>
                      </a:endParaRPr>
                    </a:p>
                  </a:txBody>
                  <a:tcPr marL="0" marR="0" marT="0" marB="0"/>
                </a:tc>
                <a:tc>
                  <a:txBody>
                    <a:bodyPr/>
                    <a:lstStyle/>
                    <a:p>
                      <a:pPr marL="15875" marR="5715" algn="ctr">
                        <a:lnSpc>
                          <a:spcPts val="1275"/>
                        </a:lnSpc>
                      </a:pPr>
                      <a:endParaRPr lang="en-US" sz="1600" spc="-10" dirty="0">
                        <a:effectLst/>
                      </a:endParaRPr>
                    </a:p>
                    <a:p>
                      <a:pPr marL="15875" marR="5715" algn="ctr">
                        <a:lnSpc>
                          <a:spcPts val="1275"/>
                        </a:lnSpc>
                      </a:pPr>
                      <a:r>
                        <a:rPr lang="en-US" sz="1600" spc="-10" dirty="0">
                          <a:effectLst/>
                        </a:rPr>
                        <a:t>Constraint</a:t>
                      </a:r>
                      <a:endParaRPr lang="en-IN" sz="1600" dirty="0">
                        <a:effectLst/>
                        <a:latin typeface="Arial MT"/>
                        <a:ea typeface="Arial MT"/>
                        <a:cs typeface="Arial MT"/>
                      </a:endParaRPr>
                    </a:p>
                  </a:txBody>
                  <a:tcPr marL="0" marR="0" marT="0" marB="0"/>
                </a:tc>
                <a:extLst>
                  <a:ext uri="{0D108BD9-81ED-4DB2-BD59-A6C34878D82A}">
                    <a16:rowId xmlns:a16="http://schemas.microsoft.com/office/drawing/2014/main" xmlns="" val="1544071401"/>
                  </a:ext>
                </a:extLst>
              </a:tr>
              <a:tr h="423892">
                <a:tc>
                  <a:txBody>
                    <a:bodyPr/>
                    <a:lstStyle/>
                    <a:p>
                      <a:pPr marL="11430" marR="1270" algn="ctr">
                        <a:lnSpc>
                          <a:spcPts val="1580"/>
                        </a:lnSpc>
                      </a:pPr>
                      <a:r>
                        <a:rPr lang="en-US" sz="1400" spc="-10" dirty="0" err="1">
                          <a:effectLst/>
                        </a:rPr>
                        <a:t>Roll_no</a:t>
                      </a:r>
                      <a:endParaRPr lang="en-IN" sz="1400" dirty="0">
                        <a:effectLst/>
                        <a:latin typeface="Arial MT"/>
                        <a:ea typeface="Arial MT"/>
                        <a:cs typeface="Arial MT"/>
                      </a:endParaRPr>
                    </a:p>
                  </a:txBody>
                  <a:tcPr marL="0" marR="0" marT="0" marB="0"/>
                </a:tc>
                <a:tc>
                  <a:txBody>
                    <a:bodyPr/>
                    <a:lstStyle/>
                    <a:p>
                      <a:pPr marL="13970" marR="1270" algn="ctr">
                        <a:lnSpc>
                          <a:spcPts val="1580"/>
                        </a:lnSpc>
                      </a:pPr>
                      <a:r>
                        <a:rPr lang="en-US" sz="1400" b="1" spc="-10" dirty="0">
                          <a:solidFill>
                            <a:schemeClr val="bg1"/>
                          </a:solidFill>
                          <a:effectLst/>
                        </a:rPr>
                        <a:t>Int(10)</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5875" algn="ctr">
                        <a:lnSpc>
                          <a:spcPts val="1580"/>
                        </a:lnSpc>
                      </a:pPr>
                      <a:r>
                        <a:rPr lang="en-US" sz="1400" dirty="0">
                          <a:effectLst/>
                        </a:rPr>
                        <a:t>Primary</a:t>
                      </a:r>
                      <a:r>
                        <a:rPr lang="en-US" sz="1400" spc="-50" dirty="0">
                          <a:effectLst/>
                        </a:rPr>
                        <a:t> </a:t>
                      </a:r>
                      <a:r>
                        <a:rPr lang="en-US" sz="1400" spc="-25" dirty="0">
                          <a:effectLst/>
                        </a:rPr>
                        <a:t>key</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2510865283"/>
                  </a:ext>
                </a:extLst>
              </a:tr>
              <a:tr h="431093">
                <a:tc>
                  <a:txBody>
                    <a:bodyPr/>
                    <a:lstStyle/>
                    <a:p>
                      <a:pPr marL="11430" marR="2540" algn="ctr">
                        <a:lnSpc>
                          <a:spcPts val="1570"/>
                        </a:lnSpc>
                      </a:pPr>
                      <a:r>
                        <a:rPr lang="en-US" sz="1400" spc="-10" dirty="0" err="1">
                          <a:effectLst/>
                        </a:rPr>
                        <a:t>Full_name</a:t>
                      </a:r>
                      <a:endParaRPr lang="en-IN" sz="1400" dirty="0">
                        <a:effectLst/>
                        <a:latin typeface="Arial MT"/>
                        <a:ea typeface="Arial MT"/>
                        <a:cs typeface="Arial MT"/>
                      </a:endParaRPr>
                    </a:p>
                  </a:txBody>
                  <a:tcPr marL="0" marR="0" marT="0" marB="0"/>
                </a:tc>
                <a:tc>
                  <a:txBody>
                    <a:bodyPr/>
                    <a:lstStyle/>
                    <a:p>
                      <a:pPr marL="13970" marR="1905" algn="ctr">
                        <a:lnSpc>
                          <a:spcPts val="1570"/>
                        </a:lnSpc>
                      </a:pPr>
                      <a:r>
                        <a:rPr lang="en-US" sz="1400" b="1" spc="-10" dirty="0">
                          <a:solidFill>
                            <a:schemeClr val="bg1"/>
                          </a:solidFill>
                          <a:effectLst/>
                        </a:rPr>
                        <a:t>Varchar(50)</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5875" marR="3175" algn="ctr">
                        <a:lnSpc>
                          <a:spcPts val="1570"/>
                        </a:lnSpc>
                      </a:pPr>
                      <a:r>
                        <a:rPr lang="en-US" sz="1400" dirty="0">
                          <a:effectLst/>
                        </a:rPr>
                        <a:t>Not</a:t>
                      </a:r>
                      <a:r>
                        <a:rPr lang="en-US" sz="1400" spc="-10" dirty="0">
                          <a:effectLst/>
                        </a:rPr>
                        <a:t> </a:t>
                      </a:r>
                      <a:r>
                        <a:rPr lang="en-US" sz="1400" spc="-20" dirty="0">
                          <a:effectLst/>
                        </a:rPr>
                        <a:t>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4112682544"/>
                  </a:ext>
                </a:extLst>
              </a:tr>
              <a:tr h="421834">
                <a:tc>
                  <a:txBody>
                    <a:bodyPr/>
                    <a:lstStyle/>
                    <a:p>
                      <a:pPr marL="11430" marR="1270" algn="ctr">
                        <a:lnSpc>
                          <a:spcPts val="1570"/>
                        </a:lnSpc>
                      </a:pPr>
                      <a:r>
                        <a:rPr lang="en-US" sz="1400" spc="-10" dirty="0" err="1">
                          <a:effectLst/>
                        </a:rPr>
                        <a:t>Email_id</a:t>
                      </a:r>
                      <a:endParaRPr lang="en-IN" sz="1400" dirty="0">
                        <a:effectLst/>
                        <a:latin typeface="Arial MT"/>
                        <a:ea typeface="Arial MT"/>
                        <a:cs typeface="Arial MT"/>
                      </a:endParaRPr>
                    </a:p>
                  </a:txBody>
                  <a:tcPr marL="0" marR="0" marT="0" marB="0"/>
                </a:tc>
                <a:tc>
                  <a:txBody>
                    <a:bodyPr/>
                    <a:lstStyle/>
                    <a:p>
                      <a:pPr marL="13970" marR="1905" algn="ctr">
                        <a:lnSpc>
                          <a:spcPts val="1570"/>
                        </a:lnSpc>
                      </a:pPr>
                      <a:r>
                        <a:rPr lang="en-US" sz="1400" b="1" spc="-10" dirty="0">
                          <a:solidFill>
                            <a:schemeClr val="bg1"/>
                          </a:solidFill>
                          <a:effectLst/>
                        </a:rPr>
                        <a:t>Varchar(30)</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5875" marR="3175" algn="ctr">
                        <a:lnSpc>
                          <a:spcPts val="1570"/>
                        </a:lnSpc>
                      </a:pPr>
                      <a:r>
                        <a:rPr lang="en-US" sz="1400" dirty="0">
                          <a:effectLst/>
                        </a:rPr>
                        <a:t>Not</a:t>
                      </a:r>
                      <a:r>
                        <a:rPr lang="en-US" sz="1400" spc="-10" dirty="0">
                          <a:effectLst/>
                        </a:rPr>
                        <a:t> </a:t>
                      </a:r>
                      <a:r>
                        <a:rPr lang="en-US" sz="1400" spc="-20" dirty="0">
                          <a:effectLst/>
                        </a:rPr>
                        <a:t>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3401755746"/>
                  </a:ext>
                </a:extLst>
              </a:tr>
              <a:tr h="429036">
                <a:tc>
                  <a:txBody>
                    <a:bodyPr/>
                    <a:lstStyle/>
                    <a:p>
                      <a:pPr marL="11430" marR="1270" algn="ctr">
                        <a:lnSpc>
                          <a:spcPts val="1580"/>
                        </a:lnSpc>
                      </a:pPr>
                      <a:r>
                        <a:rPr lang="en-US" sz="1400" spc="-20" dirty="0" err="1">
                          <a:effectLst/>
                        </a:rPr>
                        <a:t>M_no</a:t>
                      </a:r>
                      <a:endParaRPr lang="en-IN" sz="1400" dirty="0">
                        <a:effectLst/>
                        <a:latin typeface="Arial MT"/>
                        <a:ea typeface="Arial MT"/>
                        <a:cs typeface="Arial MT"/>
                      </a:endParaRPr>
                    </a:p>
                  </a:txBody>
                  <a:tcPr marL="0" marR="0" marT="0" marB="0"/>
                </a:tc>
                <a:tc>
                  <a:txBody>
                    <a:bodyPr/>
                    <a:lstStyle/>
                    <a:p>
                      <a:pPr marL="13970" marR="2540" algn="ctr">
                        <a:lnSpc>
                          <a:spcPts val="1580"/>
                        </a:lnSpc>
                      </a:pPr>
                      <a:r>
                        <a:rPr lang="en-US" sz="1400" b="1" spc="-10" dirty="0">
                          <a:solidFill>
                            <a:schemeClr val="bg1"/>
                          </a:solidFill>
                          <a:effectLst/>
                        </a:rPr>
                        <a:t>Int(10)</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5875" marR="3175" algn="ctr">
                        <a:lnSpc>
                          <a:spcPts val="1580"/>
                        </a:lnSpc>
                      </a:pPr>
                      <a:r>
                        <a:rPr lang="en-US" sz="1400" dirty="0">
                          <a:effectLst/>
                        </a:rPr>
                        <a:t>Not</a:t>
                      </a:r>
                      <a:r>
                        <a:rPr lang="en-US" sz="1400" spc="-10" dirty="0">
                          <a:effectLst/>
                        </a:rPr>
                        <a:t> </a:t>
                      </a:r>
                      <a:r>
                        <a:rPr lang="en-US" sz="1400" spc="-20" dirty="0">
                          <a:effectLst/>
                        </a:rPr>
                        <a:t>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710431070"/>
                  </a:ext>
                </a:extLst>
              </a:tr>
              <a:tr h="431093">
                <a:tc>
                  <a:txBody>
                    <a:bodyPr/>
                    <a:lstStyle/>
                    <a:p>
                      <a:pPr marL="11430" marR="1905" algn="ctr">
                        <a:lnSpc>
                          <a:spcPts val="1570"/>
                        </a:lnSpc>
                      </a:pPr>
                      <a:r>
                        <a:rPr lang="en-US" sz="1400" spc="-10" dirty="0">
                          <a:effectLst/>
                        </a:rPr>
                        <a:t>Password</a:t>
                      </a:r>
                      <a:endParaRPr lang="en-IN" sz="1400" dirty="0">
                        <a:effectLst/>
                        <a:latin typeface="Arial MT"/>
                        <a:ea typeface="Arial MT"/>
                        <a:cs typeface="Arial MT"/>
                      </a:endParaRPr>
                    </a:p>
                  </a:txBody>
                  <a:tcPr marL="0" marR="0" marT="0" marB="0"/>
                </a:tc>
                <a:tc>
                  <a:txBody>
                    <a:bodyPr/>
                    <a:lstStyle/>
                    <a:p>
                      <a:pPr marL="13970" marR="1905" algn="ctr">
                        <a:lnSpc>
                          <a:spcPts val="1570"/>
                        </a:lnSpc>
                      </a:pPr>
                      <a:r>
                        <a:rPr lang="en-US" sz="1400" b="1" spc="-10" dirty="0">
                          <a:solidFill>
                            <a:schemeClr val="bg1"/>
                          </a:solidFill>
                          <a:effectLst/>
                        </a:rPr>
                        <a:t>Varchar(10)</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5875" marR="3175" algn="ctr">
                        <a:lnSpc>
                          <a:spcPts val="1570"/>
                        </a:lnSpc>
                      </a:pPr>
                      <a:r>
                        <a:rPr lang="en-US" sz="1400" dirty="0">
                          <a:effectLst/>
                        </a:rPr>
                        <a:t>Not</a:t>
                      </a:r>
                      <a:r>
                        <a:rPr lang="en-US" sz="1400" spc="-10" dirty="0">
                          <a:effectLst/>
                        </a:rPr>
                        <a:t> </a:t>
                      </a:r>
                      <a:r>
                        <a:rPr lang="en-US" sz="1400" spc="-20" dirty="0">
                          <a:effectLst/>
                        </a:rPr>
                        <a:t>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1561741025"/>
                  </a:ext>
                </a:extLst>
              </a:tr>
              <a:tr h="425949">
                <a:tc>
                  <a:txBody>
                    <a:bodyPr/>
                    <a:lstStyle/>
                    <a:p>
                      <a:pPr marL="11430" marR="1270" algn="ctr">
                        <a:lnSpc>
                          <a:spcPts val="1580"/>
                        </a:lnSpc>
                      </a:pPr>
                      <a:r>
                        <a:rPr lang="en-US" sz="1400" spc="-10" dirty="0">
                          <a:effectLst/>
                        </a:rPr>
                        <a:t>gender</a:t>
                      </a:r>
                      <a:endParaRPr lang="en-IN" sz="1400" dirty="0">
                        <a:effectLst/>
                        <a:latin typeface="Arial MT"/>
                        <a:ea typeface="Arial MT"/>
                        <a:cs typeface="Arial MT"/>
                      </a:endParaRPr>
                    </a:p>
                  </a:txBody>
                  <a:tcPr marL="0" marR="0" marT="0" marB="0"/>
                </a:tc>
                <a:tc>
                  <a:txBody>
                    <a:bodyPr/>
                    <a:lstStyle/>
                    <a:p>
                      <a:pPr marL="13970" marR="1905" algn="ctr">
                        <a:lnSpc>
                          <a:spcPts val="1580"/>
                        </a:lnSpc>
                      </a:pPr>
                      <a:r>
                        <a:rPr lang="en-US" sz="1400" b="1" spc="-10" dirty="0">
                          <a:solidFill>
                            <a:schemeClr val="bg1"/>
                          </a:solidFill>
                          <a:effectLst/>
                        </a:rPr>
                        <a:t>Varchar(10)</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5875" marR="3175" algn="ctr">
                        <a:lnSpc>
                          <a:spcPts val="1580"/>
                        </a:lnSpc>
                      </a:pPr>
                      <a:r>
                        <a:rPr lang="en-US" sz="1400" dirty="0">
                          <a:effectLst/>
                        </a:rPr>
                        <a:t>Not</a:t>
                      </a:r>
                      <a:r>
                        <a:rPr lang="en-US" sz="1400" spc="-10" dirty="0">
                          <a:effectLst/>
                        </a:rPr>
                        <a:t> </a:t>
                      </a:r>
                      <a:r>
                        <a:rPr lang="en-US" sz="1400" spc="-20" dirty="0">
                          <a:effectLst/>
                        </a:rPr>
                        <a:t>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751908489"/>
                  </a:ext>
                </a:extLst>
              </a:tr>
              <a:tr h="423892">
                <a:tc>
                  <a:txBody>
                    <a:bodyPr/>
                    <a:lstStyle/>
                    <a:p>
                      <a:pPr marL="11430" algn="ctr">
                        <a:lnSpc>
                          <a:spcPts val="1570"/>
                        </a:lnSpc>
                      </a:pPr>
                      <a:r>
                        <a:rPr lang="en-US" sz="1400" spc="-10" dirty="0">
                          <a:effectLst/>
                        </a:rPr>
                        <a:t>Field</a:t>
                      </a:r>
                      <a:endParaRPr lang="en-IN" sz="1400" dirty="0">
                        <a:effectLst/>
                        <a:latin typeface="Arial MT"/>
                        <a:ea typeface="Arial MT"/>
                        <a:cs typeface="Arial MT"/>
                      </a:endParaRPr>
                    </a:p>
                  </a:txBody>
                  <a:tcPr marL="0" marR="0" marT="0" marB="0"/>
                </a:tc>
                <a:tc>
                  <a:txBody>
                    <a:bodyPr/>
                    <a:lstStyle/>
                    <a:p>
                      <a:pPr marL="13970" marR="1905" algn="ctr">
                        <a:lnSpc>
                          <a:spcPts val="1570"/>
                        </a:lnSpc>
                      </a:pPr>
                      <a:r>
                        <a:rPr lang="en-US" sz="1400" b="1" spc="-10" dirty="0">
                          <a:solidFill>
                            <a:schemeClr val="bg1"/>
                          </a:solidFill>
                          <a:effectLst/>
                        </a:rPr>
                        <a:t>Varchar(50)</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5875" marR="3175" algn="ctr">
                        <a:lnSpc>
                          <a:spcPts val="1570"/>
                        </a:lnSpc>
                      </a:pPr>
                      <a:r>
                        <a:rPr lang="en-US" sz="1400" dirty="0">
                          <a:effectLst/>
                        </a:rPr>
                        <a:t>Not</a:t>
                      </a:r>
                      <a:r>
                        <a:rPr lang="en-US" sz="1400" spc="-10" dirty="0">
                          <a:effectLst/>
                        </a:rPr>
                        <a:t> </a:t>
                      </a:r>
                      <a:r>
                        <a:rPr lang="en-US" sz="1400" spc="-20" dirty="0">
                          <a:effectLst/>
                        </a:rPr>
                        <a:t>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2598965242"/>
                  </a:ext>
                </a:extLst>
              </a:tr>
              <a:tr h="655386">
                <a:tc>
                  <a:txBody>
                    <a:bodyPr/>
                    <a:lstStyle/>
                    <a:p>
                      <a:pPr marL="11430" algn="ctr">
                        <a:lnSpc>
                          <a:spcPts val="1570"/>
                        </a:lnSpc>
                      </a:pPr>
                      <a:r>
                        <a:rPr lang="en-US" sz="1400" spc="-10" dirty="0" err="1">
                          <a:effectLst/>
                        </a:rPr>
                        <a:t>Reg_date</a:t>
                      </a:r>
                      <a:endParaRPr lang="en-IN" sz="1400" dirty="0">
                        <a:effectLst/>
                        <a:latin typeface="Arial MT"/>
                        <a:ea typeface="Arial MT"/>
                        <a:cs typeface="Arial MT"/>
                      </a:endParaRPr>
                    </a:p>
                  </a:txBody>
                  <a:tcPr marL="0" marR="0" marT="0" marB="0"/>
                </a:tc>
                <a:tc>
                  <a:txBody>
                    <a:bodyPr/>
                    <a:lstStyle/>
                    <a:p>
                      <a:pPr marL="13970" algn="ctr">
                        <a:lnSpc>
                          <a:spcPts val="1570"/>
                        </a:lnSpc>
                      </a:pPr>
                      <a:r>
                        <a:rPr lang="en-US" sz="1400" b="1" spc="-10" dirty="0">
                          <a:solidFill>
                            <a:schemeClr val="bg1"/>
                          </a:solidFill>
                          <a:effectLst/>
                        </a:rPr>
                        <a:t>Datetime</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5875" marR="3175" algn="ctr">
                        <a:lnSpc>
                          <a:spcPts val="1560"/>
                        </a:lnSpc>
                      </a:pPr>
                      <a:r>
                        <a:rPr lang="en-US" sz="1400" dirty="0">
                          <a:effectLst/>
                        </a:rPr>
                        <a:t>Not</a:t>
                      </a:r>
                      <a:r>
                        <a:rPr lang="en-US" sz="1400" spc="-10" dirty="0">
                          <a:effectLst/>
                        </a:rPr>
                        <a:t> </a:t>
                      </a:r>
                      <a:r>
                        <a:rPr lang="en-US" sz="1400" spc="-20" dirty="0">
                          <a:effectLst/>
                        </a:rPr>
                        <a:t>Null</a:t>
                      </a:r>
                      <a:endParaRPr lang="en-IN" sz="1400" dirty="0">
                        <a:effectLst/>
                      </a:endParaRPr>
                    </a:p>
                    <a:p>
                      <a:pPr marL="15875" marR="4445" algn="ctr">
                        <a:lnSpc>
                          <a:spcPts val="1530"/>
                        </a:lnSpc>
                      </a:pPr>
                      <a:r>
                        <a:rPr lang="en-US" sz="1400" dirty="0">
                          <a:effectLst/>
                        </a:rPr>
                        <a:t>(</a:t>
                      </a:r>
                      <a:r>
                        <a:rPr lang="en-US" sz="1400" spc="-40" dirty="0">
                          <a:effectLst/>
                        </a:rPr>
                        <a:t> </a:t>
                      </a:r>
                      <a:r>
                        <a:rPr lang="en-US" sz="1400" dirty="0" err="1">
                          <a:effectLst/>
                        </a:rPr>
                        <a:t>current_timestamp</a:t>
                      </a:r>
                      <a:r>
                        <a:rPr lang="en-US" sz="1400" dirty="0">
                          <a:effectLst/>
                        </a:rPr>
                        <a:t>()</a:t>
                      </a:r>
                      <a:r>
                        <a:rPr lang="en-US" sz="1400" spc="-40" dirty="0">
                          <a:effectLst/>
                        </a:rPr>
                        <a:t> </a:t>
                      </a:r>
                      <a:r>
                        <a:rPr lang="en-US" sz="1400" spc="-50" dirty="0">
                          <a:effectLst/>
                        </a:rPr>
                        <a:t>)</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3755656431"/>
                  </a:ext>
                </a:extLst>
              </a:tr>
              <a:tr h="423892">
                <a:tc>
                  <a:txBody>
                    <a:bodyPr/>
                    <a:lstStyle/>
                    <a:p>
                      <a:pPr marL="11430" marR="1270" algn="ctr">
                        <a:lnSpc>
                          <a:spcPts val="1570"/>
                        </a:lnSpc>
                      </a:pPr>
                      <a:r>
                        <a:rPr lang="en-US" sz="1400" spc="-25" dirty="0" err="1">
                          <a:effectLst/>
                        </a:rPr>
                        <a:t>img</a:t>
                      </a:r>
                      <a:endParaRPr lang="en-IN" sz="1400" dirty="0">
                        <a:effectLst/>
                        <a:latin typeface="Arial MT"/>
                        <a:ea typeface="Arial MT"/>
                        <a:cs typeface="Arial MT"/>
                      </a:endParaRPr>
                    </a:p>
                  </a:txBody>
                  <a:tcPr marL="0" marR="0" marT="0" marB="0"/>
                </a:tc>
                <a:tc>
                  <a:txBody>
                    <a:bodyPr/>
                    <a:lstStyle/>
                    <a:p>
                      <a:pPr marL="13970" algn="ctr">
                        <a:lnSpc>
                          <a:spcPts val="1570"/>
                        </a:lnSpc>
                      </a:pPr>
                      <a:r>
                        <a:rPr lang="en-US" sz="1400" spc="-10" dirty="0">
                          <a:effectLst/>
                        </a:rPr>
                        <a:t>Varchar(250)</a:t>
                      </a:r>
                      <a:endParaRPr lang="en-IN" sz="1400" dirty="0">
                        <a:effectLst/>
                        <a:latin typeface="Arial MT"/>
                        <a:ea typeface="Arial MT"/>
                        <a:cs typeface="Arial MT"/>
                      </a:endParaRPr>
                    </a:p>
                  </a:txBody>
                  <a:tcPr marL="0" marR="0" marT="0" marB="0"/>
                </a:tc>
                <a:tc>
                  <a:txBody>
                    <a:bodyPr/>
                    <a:lstStyle/>
                    <a:p>
                      <a:pPr marL="15875" marR="3175" algn="ctr">
                        <a:lnSpc>
                          <a:spcPts val="1570"/>
                        </a:lnSpc>
                      </a:pPr>
                      <a:r>
                        <a:rPr lang="en-US" sz="1400" dirty="0">
                          <a:effectLst/>
                        </a:rPr>
                        <a:t>Not</a:t>
                      </a:r>
                      <a:r>
                        <a:rPr lang="en-US" sz="1400" spc="-10" dirty="0">
                          <a:effectLst/>
                        </a:rPr>
                        <a:t> </a:t>
                      </a:r>
                      <a:r>
                        <a:rPr lang="en-US" sz="1400" spc="-20" dirty="0">
                          <a:effectLst/>
                        </a:rPr>
                        <a:t>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2460551352"/>
                  </a:ext>
                </a:extLst>
              </a:tr>
            </a:tbl>
          </a:graphicData>
        </a:graphic>
      </p:graphicFrame>
      <p:sp>
        <p:nvSpPr>
          <p:cNvPr id="10" name="TextBox 9">
            <a:extLst>
              <a:ext uri="{FF2B5EF4-FFF2-40B4-BE49-F238E27FC236}">
                <a16:creationId xmlns:a16="http://schemas.microsoft.com/office/drawing/2014/main" xmlns="" id="{344B555A-3A3C-23F6-F6AF-F5D02E4A853E}"/>
              </a:ext>
            </a:extLst>
          </p:cNvPr>
          <p:cNvSpPr txBox="1"/>
          <p:nvPr/>
        </p:nvSpPr>
        <p:spPr>
          <a:xfrm>
            <a:off x="2524539" y="934446"/>
            <a:ext cx="6102626" cy="369332"/>
          </a:xfrm>
          <a:prstGeom prst="rect">
            <a:avLst/>
          </a:prstGeom>
          <a:noFill/>
        </p:spPr>
        <p:txBody>
          <a:bodyPr wrap="square">
            <a:spAutoFit/>
          </a:bodyPr>
          <a:lstStyle/>
          <a:p>
            <a:pPr marL="742950" lvl="1" indent="-285750">
              <a:buSzPts val="1200"/>
              <a:buFont typeface="Wingdings" panose="05000000000000000000" pitchFamily="2" charset="2"/>
              <a:buChar char=""/>
              <a:tabLst>
                <a:tab pos="912495" algn="l"/>
              </a:tabLst>
            </a:pPr>
            <a:r>
              <a:rPr lang="en-US" sz="1800" b="1" spc="0" dirty="0" err="1">
                <a:effectLst/>
                <a:latin typeface="Arial" panose="020B0604020202020204" pitchFamily="34" charset="0"/>
                <a:ea typeface="Wingdings" panose="05000000000000000000" pitchFamily="2" charset="2"/>
                <a:cs typeface="Wingdings" panose="05000000000000000000" pitchFamily="2" charset="2"/>
              </a:rPr>
              <a:t>Roll_no</a:t>
            </a:r>
            <a:r>
              <a:rPr lang="en-US" sz="1800" b="1" spc="0" dirty="0">
                <a:effectLst/>
                <a:latin typeface="Arial" panose="020B0604020202020204" pitchFamily="34" charset="0"/>
                <a:ea typeface="Wingdings" panose="05000000000000000000" pitchFamily="2" charset="2"/>
                <a:cs typeface="Wingdings" panose="05000000000000000000" pitchFamily="2" charset="2"/>
              </a:rPr>
              <a:t> :- Primary key</a:t>
            </a:r>
            <a:endParaRPr lang="en-IN" sz="1600" spc="0" dirty="0">
              <a:effectLst/>
              <a:latin typeface="Arial MT"/>
              <a:ea typeface="Wingdings" panose="05000000000000000000" pitchFamily="2" charset="2"/>
              <a:cs typeface="Wingdings" panose="05000000000000000000" pitchFamily="2" charset="2"/>
            </a:endParaRPr>
          </a:p>
        </p:txBody>
      </p:sp>
    </p:spTree>
    <p:extLst>
      <p:ext uri="{BB962C8B-B14F-4D97-AF65-F5344CB8AC3E}">
        <p14:creationId xmlns:p14="http://schemas.microsoft.com/office/powerpoint/2010/main" val="3276668563"/>
      </p:ext>
    </p:extLst>
  </p:cSld>
  <p:clrMapOvr>
    <a:masterClrMapping/>
  </p:clrMapOvr>
  <p:transition spd="slow">
    <p:spli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77EBF1B9-D8BD-5E67-AAFD-0AA9BA8E87CD}"/>
              </a:ext>
            </a:extLst>
          </p:cNvPr>
          <p:cNvSpPr txBox="1"/>
          <p:nvPr/>
        </p:nvSpPr>
        <p:spPr>
          <a:xfrm>
            <a:off x="4552118" y="277502"/>
            <a:ext cx="6102626" cy="400110"/>
          </a:xfrm>
          <a:prstGeom prst="rect">
            <a:avLst/>
          </a:prstGeom>
          <a:noFill/>
        </p:spPr>
        <p:txBody>
          <a:bodyPr wrap="square">
            <a:spAutoFit/>
          </a:bodyPr>
          <a:lstStyle/>
          <a:p>
            <a:pPr lvl="0">
              <a:spcBef>
                <a:spcPts val="1255"/>
              </a:spcBef>
              <a:buSzPts val="1400"/>
              <a:tabLst>
                <a:tab pos="726440" algn="l"/>
              </a:tabLst>
            </a:pPr>
            <a:r>
              <a:rPr lang="en-US" sz="2000" b="1" dirty="0" err="1">
                <a:latin typeface="Arial" panose="020B0604020202020204" pitchFamily="34" charset="0"/>
                <a:ea typeface="Symbol" panose="05050102010706020507" pitchFamily="18" charset="2"/>
                <a:cs typeface="Arial MT"/>
              </a:rPr>
              <a:t>Table_name</a:t>
            </a:r>
            <a:r>
              <a:rPr lang="en-US" sz="2000" b="1" dirty="0">
                <a:latin typeface="Arial" panose="020B0604020202020204" pitchFamily="34" charset="0"/>
                <a:ea typeface="Symbol" panose="05050102010706020507" pitchFamily="18" charset="2"/>
                <a:cs typeface="Arial MT"/>
              </a:rPr>
              <a:t> : </a:t>
            </a:r>
            <a:r>
              <a:rPr lang="en-US" sz="2000" b="1" u="sng" spc="-10" dirty="0" err="1">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Issuedbook</a:t>
            </a:r>
            <a:r>
              <a:rPr lang="en-US" sz="2000" b="1" spc="-1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endParaRPr lang="en-IN" sz="2000" b="1"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endParaRPr>
          </a:p>
        </p:txBody>
      </p:sp>
      <p:sp>
        <p:nvSpPr>
          <p:cNvPr id="7" name="TextBox 6">
            <a:extLst>
              <a:ext uri="{FF2B5EF4-FFF2-40B4-BE49-F238E27FC236}">
                <a16:creationId xmlns:a16="http://schemas.microsoft.com/office/drawing/2014/main" xmlns="" id="{1FFC1AB0-EBFE-A2B3-86C3-CFE8B77E2D1D}"/>
              </a:ext>
            </a:extLst>
          </p:cNvPr>
          <p:cNvSpPr txBox="1"/>
          <p:nvPr/>
        </p:nvSpPr>
        <p:spPr>
          <a:xfrm>
            <a:off x="2385391" y="834094"/>
            <a:ext cx="6102626" cy="369332"/>
          </a:xfrm>
          <a:prstGeom prst="rect">
            <a:avLst/>
          </a:prstGeom>
          <a:noFill/>
        </p:spPr>
        <p:txBody>
          <a:bodyPr wrap="square">
            <a:spAutoFit/>
          </a:bodyPr>
          <a:lstStyle/>
          <a:p>
            <a:pPr marL="742950" lvl="1" indent="-285750">
              <a:buSzPts val="1200"/>
              <a:buFont typeface="Wingdings" panose="05000000000000000000" pitchFamily="2" charset="2"/>
              <a:buChar char=""/>
              <a:tabLst>
                <a:tab pos="912495" algn="l"/>
              </a:tabLst>
            </a:pPr>
            <a:r>
              <a:rPr lang="en-US" sz="1800" b="1" spc="0" dirty="0">
                <a:effectLst/>
                <a:latin typeface="Arial" panose="020B0604020202020204" pitchFamily="34" charset="0"/>
                <a:ea typeface="Wingdings" panose="05000000000000000000" pitchFamily="2" charset="2"/>
                <a:cs typeface="Wingdings" panose="05000000000000000000" pitchFamily="2" charset="2"/>
              </a:rPr>
              <a:t>id :- Primary key(</a:t>
            </a:r>
            <a:r>
              <a:rPr lang="en-US" sz="1800" b="1" spc="0" dirty="0" err="1">
                <a:effectLst/>
                <a:latin typeface="Arial" panose="020B0604020202020204" pitchFamily="34" charset="0"/>
                <a:ea typeface="Wingdings" panose="05000000000000000000" pitchFamily="2" charset="2"/>
                <a:cs typeface="Wingdings" panose="05000000000000000000" pitchFamily="2" charset="2"/>
              </a:rPr>
              <a:t>Auto_increment</a:t>
            </a:r>
            <a:r>
              <a:rPr lang="en-US" sz="1800" b="1" spc="0" dirty="0">
                <a:effectLst/>
                <a:latin typeface="Arial" panose="020B0604020202020204" pitchFamily="34" charset="0"/>
                <a:ea typeface="Wingdings" panose="05000000000000000000" pitchFamily="2" charset="2"/>
                <a:cs typeface="Wingdings" panose="05000000000000000000" pitchFamily="2" charset="2"/>
              </a:rPr>
              <a:t>)</a:t>
            </a:r>
            <a:endParaRPr lang="en-IN" sz="1600" spc="0" dirty="0">
              <a:effectLst/>
              <a:latin typeface="Arial MT"/>
              <a:ea typeface="Wingdings" panose="05000000000000000000" pitchFamily="2" charset="2"/>
              <a:cs typeface="Wingdings" panose="05000000000000000000" pitchFamily="2" charset="2"/>
            </a:endParaRPr>
          </a:p>
        </p:txBody>
      </p:sp>
      <p:graphicFrame>
        <p:nvGraphicFramePr>
          <p:cNvPr id="8" name="Table 7">
            <a:extLst>
              <a:ext uri="{FF2B5EF4-FFF2-40B4-BE49-F238E27FC236}">
                <a16:creationId xmlns:a16="http://schemas.microsoft.com/office/drawing/2014/main" xmlns="" id="{DD9CB80A-EE03-5DEE-3D52-AE77F3916E2C}"/>
              </a:ext>
            </a:extLst>
          </p:cNvPr>
          <p:cNvGraphicFramePr>
            <a:graphicFrameLocks noGrp="1"/>
          </p:cNvGraphicFramePr>
          <p:nvPr>
            <p:extLst>
              <p:ext uri="{D42A27DB-BD31-4B8C-83A1-F6EECF244321}">
                <p14:modId xmlns:p14="http://schemas.microsoft.com/office/powerpoint/2010/main" val="2092383597"/>
              </p:ext>
            </p:extLst>
          </p:nvPr>
        </p:nvGraphicFramePr>
        <p:xfrm>
          <a:off x="2976286" y="1451113"/>
          <a:ext cx="6102626" cy="4315183"/>
        </p:xfrm>
        <a:graphic>
          <a:graphicData uri="http://schemas.openxmlformats.org/drawingml/2006/table">
            <a:tbl>
              <a:tblPr firstRow="1" firstCol="1" lastRow="1" lastCol="1" bandRow="1" bandCol="1">
                <a:tableStyleId>{93296810-A885-4BE3-A3E7-6D5BEEA58F35}</a:tableStyleId>
              </a:tblPr>
              <a:tblGrid>
                <a:gridCol w="1652509">
                  <a:extLst>
                    <a:ext uri="{9D8B030D-6E8A-4147-A177-3AD203B41FA5}">
                      <a16:colId xmlns:a16="http://schemas.microsoft.com/office/drawing/2014/main" xmlns="" val="2298653668"/>
                    </a:ext>
                  </a:extLst>
                </a:gridCol>
                <a:gridCol w="1242467">
                  <a:extLst>
                    <a:ext uri="{9D8B030D-6E8A-4147-A177-3AD203B41FA5}">
                      <a16:colId xmlns:a16="http://schemas.microsoft.com/office/drawing/2014/main" xmlns="" val="950463119"/>
                    </a:ext>
                  </a:extLst>
                </a:gridCol>
                <a:gridCol w="3207650">
                  <a:extLst>
                    <a:ext uri="{9D8B030D-6E8A-4147-A177-3AD203B41FA5}">
                      <a16:colId xmlns:a16="http://schemas.microsoft.com/office/drawing/2014/main" xmlns="" val="4245758987"/>
                    </a:ext>
                  </a:extLst>
                </a:gridCol>
              </a:tblGrid>
              <a:tr h="577232">
                <a:tc>
                  <a:txBody>
                    <a:bodyPr/>
                    <a:lstStyle/>
                    <a:p>
                      <a:pPr marL="14605" marR="5715" algn="ctr">
                        <a:lnSpc>
                          <a:spcPts val="1570"/>
                        </a:lnSpc>
                      </a:pPr>
                      <a:endParaRPr lang="en-US" sz="1600" spc="-10" dirty="0">
                        <a:effectLst/>
                      </a:endParaRPr>
                    </a:p>
                    <a:p>
                      <a:pPr marL="14605" marR="5715" algn="ctr">
                        <a:lnSpc>
                          <a:spcPts val="1570"/>
                        </a:lnSpc>
                      </a:pPr>
                      <a:r>
                        <a:rPr lang="en-US" sz="1600" spc="-10" dirty="0">
                          <a:effectLst/>
                        </a:rPr>
                        <a:t>Column</a:t>
                      </a:r>
                      <a:endParaRPr lang="en-IN" sz="1600" dirty="0">
                        <a:effectLst/>
                        <a:latin typeface="Arial MT"/>
                        <a:ea typeface="Arial MT"/>
                        <a:cs typeface="Arial MT"/>
                      </a:endParaRPr>
                    </a:p>
                  </a:txBody>
                  <a:tcPr marL="0" marR="0" marT="0" marB="0"/>
                </a:tc>
                <a:tc>
                  <a:txBody>
                    <a:bodyPr/>
                    <a:lstStyle/>
                    <a:p>
                      <a:pPr marL="12065" marR="7620" algn="ctr">
                        <a:lnSpc>
                          <a:spcPts val="1570"/>
                        </a:lnSpc>
                      </a:pPr>
                      <a:endParaRPr lang="en-US" sz="1600" spc="-10" dirty="0">
                        <a:effectLst/>
                      </a:endParaRPr>
                    </a:p>
                    <a:p>
                      <a:pPr marL="12065" marR="7620" algn="ctr">
                        <a:lnSpc>
                          <a:spcPts val="1570"/>
                        </a:lnSpc>
                      </a:pPr>
                      <a:r>
                        <a:rPr lang="en-US" sz="1600" spc="-10" dirty="0">
                          <a:effectLst/>
                        </a:rPr>
                        <a:t>Datatype</a:t>
                      </a:r>
                      <a:endParaRPr lang="en-IN" sz="1600" dirty="0">
                        <a:effectLst/>
                        <a:latin typeface="Arial MT"/>
                        <a:ea typeface="Arial MT"/>
                        <a:cs typeface="Arial MT"/>
                      </a:endParaRPr>
                    </a:p>
                  </a:txBody>
                  <a:tcPr marL="0" marR="0" marT="0" marB="0"/>
                </a:tc>
                <a:tc>
                  <a:txBody>
                    <a:bodyPr/>
                    <a:lstStyle/>
                    <a:p>
                      <a:pPr marL="12065" marR="1905" algn="ctr">
                        <a:lnSpc>
                          <a:spcPts val="1570"/>
                        </a:lnSpc>
                      </a:pPr>
                      <a:endParaRPr lang="en-US" sz="1600" spc="-10" dirty="0">
                        <a:effectLst/>
                      </a:endParaRPr>
                    </a:p>
                    <a:p>
                      <a:pPr marL="12065" marR="1905" algn="ctr">
                        <a:lnSpc>
                          <a:spcPts val="1570"/>
                        </a:lnSpc>
                      </a:pPr>
                      <a:r>
                        <a:rPr lang="en-US" sz="1600" spc="-10" dirty="0">
                          <a:effectLst/>
                        </a:rPr>
                        <a:t>Constraint</a:t>
                      </a:r>
                      <a:endParaRPr lang="en-IN" sz="1600" dirty="0">
                        <a:effectLst/>
                        <a:latin typeface="Arial MT"/>
                        <a:ea typeface="Arial MT"/>
                        <a:cs typeface="Arial MT"/>
                      </a:endParaRPr>
                    </a:p>
                  </a:txBody>
                  <a:tcPr marL="0" marR="0" marT="0" marB="0"/>
                </a:tc>
                <a:extLst>
                  <a:ext uri="{0D108BD9-81ED-4DB2-BD59-A6C34878D82A}">
                    <a16:rowId xmlns:a16="http://schemas.microsoft.com/office/drawing/2014/main" xmlns="" val="3171446512"/>
                  </a:ext>
                </a:extLst>
              </a:tr>
              <a:tr h="672346">
                <a:tc>
                  <a:txBody>
                    <a:bodyPr/>
                    <a:lstStyle/>
                    <a:p>
                      <a:pPr marL="14605" marR="1905" algn="ctr">
                        <a:lnSpc>
                          <a:spcPts val="1570"/>
                        </a:lnSpc>
                      </a:pPr>
                      <a:r>
                        <a:rPr lang="en-US" sz="1400" spc="-25" dirty="0">
                          <a:effectLst/>
                        </a:rPr>
                        <a:t>Id</a:t>
                      </a:r>
                      <a:endParaRPr lang="en-IN" sz="1400" dirty="0">
                        <a:effectLst/>
                        <a:latin typeface="Arial MT"/>
                        <a:ea typeface="Arial MT"/>
                        <a:cs typeface="Arial MT"/>
                      </a:endParaRPr>
                    </a:p>
                  </a:txBody>
                  <a:tcPr marL="0" marR="0" marT="0" marB="0"/>
                </a:tc>
                <a:tc>
                  <a:txBody>
                    <a:bodyPr/>
                    <a:lstStyle/>
                    <a:p>
                      <a:pPr marL="12065" marR="3175" algn="ctr">
                        <a:lnSpc>
                          <a:spcPts val="1570"/>
                        </a:lnSpc>
                      </a:pPr>
                      <a:r>
                        <a:rPr lang="en-US" sz="1400" b="1" spc="-10" dirty="0">
                          <a:solidFill>
                            <a:schemeClr val="bg1"/>
                          </a:solidFill>
                          <a:effectLst/>
                        </a:rPr>
                        <a:t>Int(11)</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2065" marR="1905" algn="ctr">
                        <a:lnSpc>
                          <a:spcPts val="1560"/>
                        </a:lnSpc>
                      </a:pPr>
                      <a:r>
                        <a:rPr lang="en-US" sz="1400" dirty="0">
                          <a:effectLst/>
                        </a:rPr>
                        <a:t>Primary</a:t>
                      </a:r>
                      <a:r>
                        <a:rPr lang="en-US" sz="1400" spc="-40" dirty="0">
                          <a:effectLst/>
                        </a:rPr>
                        <a:t> </a:t>
                      </a:r>
                      <a:r>
                        <a:rPr lang="en-US" sz="1400" spc="-25" dirty="0">
                          <a:effectLst/>
                        </a:rPr>
                        <a:t>Key</a:t>
                      </a:r>
                      <a:endParaRPr lang="en-IN" sz="1400" dirty="0">
                        <a:effectLst/>
                      </a:endParaRPr>
                    </a:p>
                    <a:p>
                      <a:pPr marL="12065" algn="ctr">
                        <a:lnSpc>
                          <a:spcPts val="1530"/>
                        </a:lnSpc>
                      </a:pPr>
                      <a:r>
                        <a:rPr lang="en-US" sz="1400" spc="-10" dirty="0">
                          <a:effectLst/>
                        </a:rPr>
                        <a:t>(</a:t>
                      </a:r>
                      <a:r>
                        <a:rPr lang="en-US" sz="1400" spc="-10" dirty="0" err="1">
                          <a:effectLst/>
                        </a:rPr>
                        <a:t>Auto_increment</a:t>
                      </a:r>
                      <a:r>
                        <a:rPr lang="en-US" sz="1400" spc="-10" dirty="0">
                          <a:effectLst/>
                        </a:rPr>
                        <a:t>)</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2451725122"/>
                  </a:ext>
                </a:extLst>
              </a:tr>
              <a:tr h="454203">
                <a:tc>
                  <a:txBody>
                    <a:bodyPr/>
                    <a:lstStyle/>
                    <a:p>
                      <a:pPr marL="14605" algn="ctr">
                        <a:lnSpc>
                          <a:spcPts val="1580"/>
                        </a:lnSpc>
                      </a:pPr>
                      <a:r>
                        <a:rPr lang="en-US" sz="1400" spc="-10">
                          <a:effectLst/>
                        </a:rPr>
                        <a:t>Bookid</a:t>
                      </a:r>
                      <a:endParaRPr lang="en-IN" sz="1400">
                        <a:effectLst/>
                        <a:latin typeface="Arial MT"/>
                        <a:ea typeface="Arial MT"/>
                        <a:cs typeface="Arial MT"/>
                      </a:endParaRPr>
                    </a:p>
                  </a:txBody>
                  <a:tcPr marL="0" marR="0" marT="0" marB="0"/>
                </a:tc>
                <a:tc>
                  <a:txBody>
                    <a:bodyPr/>
                    <a:lstStyle/>
                    <a:p>
                      <a:pPr marL="12065" marR="1905" algn="ctr">
                        <a:lnSpc>
                          <a:spcPts val="1580"/>
                        </a:lnSpc>
                      </a:pPr>
                      <a:r>
                        <a:rPr lang="en-US" sz="1400" b="1" spc="-10" dirty="0">
                          <a:solidFill>
                            <a:schemeClr val="bg1"/>
                          </a:solidFill>
                          <a:effectLst/>
                        </a:rPr>
                        <a:t>Int(11)</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2065" marR="635" algn="ctr">
                        <a:lnSpc>
                          <a:spcPts val="1580"/>
                        </a:lnSpc>
                      </a:pPr>
                      <a:r>
                        <a:rPr lang="en-US" sz="1400" dirty="0">
                          <a:effectLst/>
                        </a:rPr>
                        <a:t>Not</a:t>
                      </a:r>
                      <a:r>
                        <a:rPr lang="en-US" sz="1400" spc="-10" dirty="0">
                          <a:effectLst/>
                        </a:rPr>
                        <a:t> </a:t>
                      </a:r>
                      <a:r>
                        <a:rPr lang="en-US" sz="1400" spc="-20" dirty="0">
                          <a:effectLst/>
                        </a:rPr>
                        <a:t>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3357211320"/>
                  </a:ext>
                </a:extLst>
              </a:tr>
              <a:tr h="417317">
                <a:tc>
                  <a:txBody>
                    <a:bodyPr/>
                    <a:lstStyle/>
                    <a:p>
                      <a:pPr marL="14605" marR="5715" algn="ctr">
                        <a:lnSpc>
                          <a:spcPts val="1585"/>
                        </a:lnSpc>
                      </a:pPr>
                      <a:r>
                        <a:rPr lang="en-US" sz="1400" spc="-10" dirty="0" err="1">
                          <a:effectLst/>
                        </a:rPr>
                        <a:t>Roll_no</a:t>
                      </a:r>
                      <a:endParaRPr lang="en-IN" sz="1400" dirty="0">
                        <a:effectLst/>
                        <a:latin typeface="Arial MT"/>
                        <a:ea typeface="Arial MT"/>
                        <a:cs typeface="Arial MT"/>
                      </a:endParaRPr>
                    </a:p>
                  </a:txBody>
                  <a:tcPr marL="0" marR="0" marT="0" marB="0"/>
                </a:tc>
                <a:tc>
                  <a:txBody>
                    <a:bodyPr/>
                    <a:lstStyle/>
                    <a:p>
                      <a:pPr marL="12065" marR="1270" algn="ctr">
                        <a:lnSpc>
                          <a:spcPts val="1585"/>
                        </a:lnSpc>
                      </a:pPr>
                      <a:r>
                        <a:rPr lang="en-US" sz="1400" b="1" spc="-10" dirty="0">
                          <a:solidFill>
                            <a:schemeClr val="bg1"/>
                          </a:solidFill>
                          <a:effectLst/>
                        </a:rPr>
                        <a:t>int(10)</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2065" marR="635" algn="ctr">
                        <a:lnSpc>
                          <a:spcPts val="1585"/>
                        </a:lnSpc>
                      </a:pPr>
                      <a:r>
                        <a:rPr lang="en-US" sz="1400" dirty="0">
                          <a:effectLst/>
                        </a:rPr>
                        <a:t>Not</a:t>
                      </a:r>
                      <a:r>
                        <a:rPr lang="en-US" sz="1400" spc="-10" dirty="0">
                          <a:effectLst/>
                        </a:rPr>
                        <a:t> </a:t>
                      </a:r>
                      <a:r>
                        <a:rPr lang="en-US" sz="1400" spc="-20" dirty="0">
                          <a:effectLst/>
                        </a:rPr>
                        <a:t>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3436325027"/>
                  </a:ext>
                </a:extLst>
              </a:tr>
              <a:tr h="669185">
                <a:tc>
                  <a:txBody>
                    <a:bodyPr/>
                    <a:lstStyle/>
                    <a:p>
                      <a:pPr marL="14605" marR="5080" algn="ctr">
                        <a:lnSpc>
                          <a:spcPts val="1570"/>
                        </a:lnSpc>
                      </a:pPr>
                      <a:r>
                        <a:rPr lang="en-US" sz="1400" spc="-10" dirty="0" err="1">
                          <a:effectLst/>
                        </a:rPr>
                        <a:t>Issuesdate</a:t>
                      </a:r>
                      <a:endParaRPr lang="en-IN" sz="1400" dirty="0">
                        <a:effectLst/>
                        <a:latin typeface="Arial MT"/>
                        <a:ea typeface="Arial MT"/>
                        <a:cs typeface="Arial MT"/>
                      </a:endParaRPr>
                    </a:p>
                  </a:txBody>
                  <a:tcPr marL="0" marR="0" marT="0" marB="0"/>
                </a:tc>
                <a:tc>
                  <a:txBody>
                    <a:bodyPr/>
                    <a:lstStyle/>
                    <a:p>
                      <a:pPr marL="12065" marR="1905" algn="ctr">
                        <a:lnSpc>
                          <a:spcPts val="1570"/>
                        </a:lnSpc>
                      </a:pPr>
                      <a:r>
                        <a:rPr lang="en-US" sz="1400" b="1" spc="-10" dirty="0">
                          <a:solidFill>
                            <a:schemeClr val="bg1"/>
                          </a:solidFill>
                          <a:effectLst/>
                        </a:rPr>
                        <a:t>Datetime</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2065" marR="635" algn="ctr">
                        <a:lnSpc>
                          <a:spcPts val="1560"/>
                        </a:lnSpc>
                      </a:pPr>
                      <a:r>
                        <a:rPr lang="en-US" sz="1400" dirty="0">
                          <a:effectLst/>
                        </a:rPr>
                        <a:t>Not</a:t>
                      </a:r>
                      <a:r>
                        <a:rPr lang="en-US" sz="1400" spc="-10" dirty="0">
                          <a:effectLst/>
                        </a:rPr>
                        <a:t> </a:t>
                      </a:r>
                      <a:r>
                        <a:rPr lang="en-US" sz="1400" spc="-20" dirty="0">
                          <a:effectLst/>
                        </a:rPr>
                        <a:t>Null</a:t>
                      </a:r>
                      <a:endParaRPr lang="en-IN" sz="1400" dirty="0">
                        <a:effectLst/>
                      </a:endParaRPr>
                    </a:p>
                    <a:p>
                      <a:pPr marL="12065" marR="1905" algn="ctr">
                        <a:lnSpc>
                          <a:spcPts val="1515"/>
                        </a:lnSpc>
                      </a:pPr>
                      <a:r>
                        <a:rPr lang="en-US" sz="1400" dirty="0">
                          <a:effectLst/>
                        </a:rPr>
                        <a:t>(</a:t>
                      </a:r>
                      <a:r>
                        <a:rPr lang="en-US" sz="1400" spc="-40" dirty="0">
                          <a:effectLst/>
                        </a:rPr>
                        <a:t> </a:t>
                      </a:r>
                      <a:r>
                        <a:rPr lang="en-US" sz="1400" dirty="0" err="1">
                          <a:effectLst/>
                        </a:rPr>
                        <a:t>current_timestamp</a:t>
                      </a:r>
                      <a:r>
                        <a:rPr lang="en-US" sz="1400" dirty="0">
                          <a:effectLst/>
                        </a:rPr>
                        <a:t>()</a:t>
                      </a:r>
                      <a:r>
                        <a:rPr lang="en-US" sz="1400" spc="-40" dirty="0">
                          <a:effectLst/>
                        </a:rPr>
                        <a:t> </a:t>
                      </a:r>
                      <a:r>
                        <a:rPr lang="en-US" sz="1400" spc="-50" dirty="0">
                          <a:effectLst/>
                        </a:rPr>
                        <a:t>)</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3145420494"/>
                  </a:ext>
                </a:extLst>
              </a:tr>
              <a:tr h="669185">
                <a:tc>
                  <a:txBody>
                    <a:bodyPr/>
                    <a:lstStyle/>
                    <a:p>
                      <a:pPr marL="14605" algn="ctr">
                        <a:lnSpc>
                          <a:spcPts val="1570"/>
                        </a:lnSpc>
                      </a:pPr>
                      <a:r>
                        <a:rPr lang="en-US" sz="1400" spc="-10" dirty="0" err="1">
                          <a:effectLst/>
                        </a:rPr>
                        <a:t>Returndate</a:t>
                      </a:r>
                      <a:endParaRPr lang="en-IN" sz="1400" dirty="0">
                        <a:effectLst/>
                        <a:latin typeface="Arial MT"/>
                        <a:ea typeface="Arial MT"/>
                        <a:cs typeface="Arial MT"/>
                      </a:endParaRPr>
                    </a:p>
                  </a:txBody>
                  <a:tcPr marL="0" marR="0" marT="0" marB="0"/>
                </a:tc>
                <a:tc>
                  <a:txBody>
                    <a:bodyPr/>
                    <a:lstStyle/>
                    <a:p>
                      <a:pPr marL="12065" marR="1905" algn="ctr">
                        <a:lnSpc>
                          <a:spcPts val="1570"/>
                        </a:lnSpc>
                      </a:pPr>
                      <a:r>
                        <a:rPr lang="en-US" sz="1400" b="1" spc="-10" dirty="0">
                          <a:solidFill>
                            <a:schemeClr val="bg1"/>
                          </a:solidFill>
                          <a:effectLst/>
                        </a:rPr>
                        <a:t>Datetime</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2065" marR="635" algn="ctr">
                        <a:lnSpc>
                          <a:spcPts val="1560"/>
                        </a:lnSpc>
                      </a:pPr>
                      <a:r>
                        <a:rPr lang="en-US" sz="1400" dirty="0">
                          <a:effectLst/>
                        </a:rPr>
                        <a:t>Not</a:t>
                      </a:r>
                      <a:r>
                        <a:rPr lang="en-US" sz="1400" spc="-10" dirty="0">
                          <a:effectLst/>
                        </a:rPr>
                        <a:t> </a:t>
                      </a:r>
                      <a:r>
                        <a:rPr lang="en-US" sz="1400" spc="-20" dirty="0">
                          <a:effectLst/>
                        </a:rPr>
                        <a:t>Null</a:t>
                      </a:r>
                      <a:endParaRPr lang="en-IN" sz="1400" dirty="0">
                        <a:effectLst/>
                      </a:endParaRPr>
                    </a:p>
                    <a:p>
                      <a:pPr marL="12065" marR="635" algn="ctr">
                        <a:lnSpc>
                          <a:spcPts val="1515"/>
                        </a:lnSpc>
                      </a:pPr>
                      <a:r>
                        <a:rPr lang="en-US" sz="1400" dirty="0">
                          <a:effectLst/>
                        </a:rPr>
                        <a:t>On</a:t>
                      </a:r>
                      <a:r>
                        <a:rPr lang="en-US" sz="1400" spc="-25" dirty="0">
                          <a:effectLst/>
                        </a:rPr>
                        <a:t> </a:t>
                      </a:r>
                      <a:r>
                        <a:rPr lang="en-US" sz="1400" dirty="0">
                          <a:effectLst/>
                        </a:rPr>
                        <a:t>update</a:t>
                      </a:r>
                      <a:r>
                        <a:rPr lang="en-US" sz="1400" spc="-35" dirty="0">
                          <a:effectLst/>
                        </a:rPr>
                        <a:t> </a:t>
                      </a:r>
                      <a:r>
                        <a:rPr lang="en-US" sz="1400" dirty="0">
                          <a:effectLst/>
                        </a:rPr>
                        <a:t>(</a:t>
                      </a:r>
                      <a:r>
                        <a:rPr lang="en-US" sz="1400" spc="-25" dirty="0">
                          <a:effectLst/>
                        </a:rPr>
                        <a:t> </a:t>
                      </a:r>
                      <a:r>
                        <a:rPr lang="en-US" sz="1400" dirty="0" err="1">
                          <a:effectLst/>
                        </a:rPr>
                        <a:t>current_timestamp</a:t>
                      </a:r>
                      <a:r>
                        <a:rPr lang="en-US" sz="1400" dirty="0">
                          <a:effectLst/>
                        </a:rPr>
                        <a:t>()</a:t>
                      </a:r>
                      <a:r>
                        <a:rPr lang="en-US" sz="1400" spc="-30" dirty="0">
                          <a:effectLst/>
                        </a:rPr>
                        <a:t> </a:t>
                      </a:r>
                      <a:r>
                        <a:rPr lang="en-US" sz="1400" spc="-50" dirty="0">
                          <a:effectLst/>
                        </a:rPr>
                        <a:t>)</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740592635"/>
                  </a:ext>
                </a:extLst>
              </a:tr>
              <a:tr h="428912">
                <a:tc>
                  <a:txBody>
                    <a:bodyPr/>
                    <a:lstStyle/>
                    <a:p>
                      <a:pPr marL="14605" marR="1270" algn="ctr">
                        <a:lnSpc>
                          <a:spcPts val="1580"/>
                        </a:lnSpc>
                      </a:pPr>
                      <a:r>
                        <a:rPr lang="en-US" sz="1400" spc="-10" dirty="0" err="1">
                          <a:effectLst/>
                        </a:rPr>
                        <a:t>Returnstatus</a:t>
                      </a:r>
                      <a:endParaRPr lang="en-IN" sz="1400" dirty="0">
                        <a:effectLst/>
                        <a:latin typeface="Arial MT"/>
                        <a:ea typeface="Arial MT"/>
                        <a:cs typeface="Arial MT"/>
                      </a:endParaRPr>
                    </a:p>
                  </a:txBody>
                  <a:tcPr marL="0" marR="0" marT="0" marB="0"/>
                </a:tc>
                <a:tc>
                  <a:txBody>
                    <a:bodyPr/>
                    <a:lstStyle/>
                    <a:p>
                      <a:pPr marL="12065" algn="ctr">
                        <a:lnSpc>
                          <a:spcPts val="1580"/>
                        </a:lnSpc>
                      </a:pPr>
                      <a:r>
                        <a:rPr lang="en-US" sz="1400" b="1" spc="-10" dirty="0">
                          <a:solidFill>
                            <a:schemeClr val="bg1"/>
                          </a:solidFill>
                          <a:effectLst/>
                        </a:rPr>
                        <a:t>Int(1)</a:t>
                      </a:r>
                      <a:endParaRPr lang="en-IN" sz="1400" b="1" dirty="0">
                        <a:solidFill>
                          <a:schemeClr val="bg1"/>
                        </a:solidFill>
                        <a:effectLst/>
                        <a:latin typeface="Arial MT"/>
                        <a:ea typeface="Arial MT"/>
                        <a:cs typeface="Arial MT"/>
                      </a:endParaRPr>
                    </a:p>
                  </a:txBody>
                  <a:tcPr marL="0" marR="0" marT="0" marB="0">
                    <a:solidFill>
                      <a:schemeClr val="accent6"/>
                    </a:solidFill>
                  </a:tcPr>
                </a:tc>
                <a:tc>
                  <a:txBody>
                    <a:bodyPr/>
                    <a:lstStyle/>
                    <a:p>
                      <a:pPr marL="12065" marR="1905" algn="ctr">
                        <a:lnSpc>
                          <a:spcPts val="1580"/>
                        </a:lnSpc>
                      </a:pPr>
                      <a:r>
                        <a:rPr lang="en-US" sz="1400" spc="-20" dirty="0">
                          <a:effectLst/>
                        </a:rPr>
                        <a:t>Not 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3848895392"/>
                  </a:ext>
                </a:extLst>
              </a:tr>
              <a:tr h="426803">
                <a:tc>
                  <a:txBody>
                    <a:bodyPr/>
                    <a:lstStyle/>
                    <a:p>
                      <a:pPr marL="14605" marR="1905" algn="ctr">
                        <a:lnSpc>
                          <a:spcPts val="1570"/>
                        </a:lnSpc>
                      </a:pPr>
                      <a:r>
                        <a:rPr lang="en-US" sz="1400" spc="-20" dirty="0">
                          <a:effectLst/>
                        </a:rPr>
                        <a:t>fine</a:t>
                      </a:r>
                      <a:endParaRPr lang="en-IN" sz="1400" dirty="0">
                        <a:effectLst/>
                        <a:latin typeface="Arial MT"/>
                        <a:ea typeface="Arial MT"/>
                        <a:cs typeface="Arial MT"/>
                      </a:endParaRPr>
                    </a:p>
                  </a:txBody>
                  <a:tcPr marL="0" marR="0" marT="0" marB="0"/>
                </a:tc>
                <a:tc>
                  <a:txBody>
                    <a:bodyPr/>
                    <a:lstStyle/>
                    <a:p>
                      <a:pPr marL="12065" marR="1905" algn="ctr">
                        <a:lnSpc>
                          <a:spcPts val="1570"/>
                        </a:lnSpc>
                      </a:pPr>
                      <a:r>
                        <a:rPr lang="en-US" sz="1400" spc="-10" dirty="0">
                          <a:effectLst/>
                        </a:rPr>
                        <a:t>Int(11)</a:t>
                      </a:r>
                      <a:endParaRPr lang="en-IN" sz="1400" dirty="0">
                        <a:effectLst/>
                        <a:latin typeface="Arial MT"/>
                        <a:ea typeface="Arial MT"/>
                        <a:cs typeface="Arial MT"/>
                      </a:endParaRPr>
                    </a:p>
                  </a:txBody>
                  <a:tcPr marL="0" marR="0" marT="0" marB="0"/>
                </a:tc>
                <a:tc>
                  <a:txBody>
                    <a:bodyPr/>
                    <a:lstStyle/>
                    <a:p>
                      <a:pPr marL="12065" marR="635" algn="ctr">
                        <a:lnSpc>
                          <a:spcPts val="1570"/>
                        </a:lnSpc>
                      </a:pPr>
                      <a:r>
                        <a:rPr lang="en-US" sz="1400" dirty="0">
                          <a:effectLst/>
                        </a:rPr>
                        <a:t>Not</a:t>
                      </a:r>
                      <a:r>
                        <a:rPr lang="en-US" sz="1400" spc="-10" dirty="0">
                          <a:effectLst/>
                        </a:rPr>
                        <a:t> </a:t>
                      </a:r>
                      <a:r>
                        <a:rPr lang="en-US" sz="1400" spc="-20" dirty="0">
                          <a:effectLst/>
                        </a:rPr>
                        <a:t>Null</a:t>
                      </a:r>
                      <a:endParaRPr lang="en-IN" sz="1400" dirty="0">
                        <a:effectLst/>
                        <a:latin typeface="Arial MT"/>
                        <a:ea typeface="Arial MT"/>
                        <a:cs typeface="Arial MT"/>
                      </a:endParaRPr>
                    </a:p>
                  </a:txBody>
                  <a:tcPr marL="0" marR="0" marT="0" marB="0"/>
                </a:tc>
                <a:extLst>
                  <a:ext uri="{0D108BD9-81ED-4DB2-BD59-A6C34878D82A}">
                    <a16:rowId xmlns:a16="http://schemas.microsoft.com/office/drawing/2014/main" xmlns="" val="2988773845"/>
                  </a:ext>
                </a:extLst>
              </a:tr>
            </a:tbl>
          </a:graphicData>
        </a:graphic>
      </p:graphicFrame>
    </p:spTree>
    <p:extLst>
      <p:ext uri="{BB962C8B-B14F-4D97-AF65-F5344CB8AC3E}">
        <p14:creationId xmlns:p14="http://schemas.microsoft.com/office/powerpoint/2010/main" val="3607065014"/>
      </p:ext>
    </p:extLst>
  </p:cSld>
  <p:clrMapOvr>
    <a:masterClrMapping/>
  </p:clrMapOvr>
  <p:transition spd="slow">
    <p:spli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89B499-D740-3A73-E91C-E383A1D62538}"/>
              </a:ext>
            </a:extLst>
          </p:cNvPr>
          <p:cNvSpPr>
            <a:spLocks noGrp="1"/>
          </p:cNvSpPr>
          <p:nvPr>
            <p:ph type="title"/>
          </p:nvPr>
        </p:nvSpPr>
        <p:spPr/>
        <p:txBody>
          <a:bodyPr/>
          <a:lstStyle/>
          <a:p>
            <a:r>
              <a:rPr lang="en-US" sz="3200" b="1" kern="0" dirty="0">
                <a:effectLst/>
                <a:uFill>
                  <a:solidFill>
                    <a:srgbClr val="000000"/>
                  </a:solidFill>
                </a:uFill>
                <a:latin typeface="Arial" panose="020B0604020202020204" pitchFamily="34" charset="0"/>
                <a:ea typeface="Arial" panose="020B0604020202020204" pitchFamily="34" charset="0"/>
              </a:rPr>
              <a:t>14. </a:t>
            </a:r>
            <a:r>
              <a:rPr lang="en-US" sz="3200" b="1" u="sng" kern="0" dirty="0">
                <a:effectLst/>
                <a:uFill>
                  <a:solidFill>
                    <a:srgbClr val="000000"/>
                  </a:solidFill>
                </a:uFill>
                <a:latin typeface="Arial" panose="020B0604020202020204" pitchFamily="34" charset="0"/>
                <a:ea typeface="Arial" panose="020B0604020202020204" pitchFamily="34" charset="0"/>
              </a:rPr>
              <a:t>DISPLAY</a:t>
            </a:r>
            <a:r>
              <a:rPr lang="en-US" sz="3200" b="1" u="sng" kern="0" spc="-50" dirty="0">
                <a:effectLst/>
                <a:uFill>
                  <a:solidFill>
                    <a:srgbClr val="000000"/>
                  </a:solidFill>
                </a:uFill>
                <a:latin typeface="Arial" panose="020B0604020202020204" pitchFamily="34" charset="0"/>
                <a:ea typeface="Arial" panose="020B0604020202020204" pitchFamily="34" charset="0"/>
              </a:rPr>
              <a:t> </a:t>
            </a:r>
            <a:r>
              <a:rPr lang="en-US" sz="3200" b="1" u="sng" kern="0" dirty="0">
                <a:effectLst/>
                <a:uFill>
                  <a:solidFill>
                    <a:srgbClr val="000000"/>
                  </a:solidFill>
                </a:uFill>
                <a:latin typeface="Arial" panose="020B0604020202020204" pitchFamily="34" charset="0"/>
                <a:ea typeface="Arial" panose="020B0604020202020204" pitchFamily="34" charset="0"/>
              </a:rPr>
              <a:t>OF</a:t>
            </a:r>
            <a:r>
              <a:rPr lang="en-US" sz="3200" b="1" u="sng" kern="0" spc="-50" dirty="0">
                <a:effectLst/>
                <a:uFill>
                  <a:solidFill>
                    <a:srgbClr val="000000"/>
                  </a:solidFill>
                </a:uFill>
                <a:latin typeface="Arial" panose="020B0604020202020204" pitchFamily="34" charset="0"/>
                <a:ea typeface="Arial" panose="020B0604020202020204" pitchFamily="34" charset="0"/>
              </a:rPr>
              <a:t> </a:t>
            </a:r>
            <a:r>
              <a:rPr lang="en-US" sz="3200" b="1" u="sng" kern="0" dirty="0">
                <a:effectLst/>
                <a:uFill>
                  <a:solidFill>
                    <a:srgbClr val="000000"/>
                  </a:solidFill>
                </a:uFill>
                <a:latin typeface="Arial" panose="020B0604020202020204" pitchFamily="34" charset="0"/>
                <a:ea typeface="Arial" panose="020B0604020202020204" pitchFamily="34" charset="0"/>
              </a:rPr>
              <a:t>INPUT</a:t>
            </a:r>
            <a:r>
              <a:rPr lang="en-US" sz="3200" b="1" u="sng" kern="0" spc="-50" dirty="0">
                <a:effectLst/>
                <a:uFill>
                  <a:solidFill>
                    <a:srgbClr val="000000"/>
                  </a:solidFill>
                </a:uFill>
                <a:latin typeface="Arial" panose="020B0604020202020204" pitchFamily="34" charset="0"/>
                <a:ea typeface="Arial" panose="020B0604020202020204" pitchFamily="34" charset="0"/>
              </a:rPr>
              <a:t> </a:t>
            </a:r>
            <a:r>
              <a:rPr lang="en-US" sz="3200" b="1" u="sng" kern="0" dirty="0">
                <a:effectLst/>
                <a:uFill>
                  <a:solidFill>
                    <a:srgbClr val="000000"/>
                  </a:solidFill>
                </a:uFill>
                <a:latin typeface="Arial" panose="020B0604020202020204" pitchFamily="34" charset="0"/>
                <a:ea typeface="Arial" panose="020B0604020202020204" pitchFamily="34" charset="0"/>
              </a:rPr>
              <a:t>&amp;</a:t>
            </a:r>
            <a:r>
              <a:rPr lang="en-US" sz="3200" b="1" u="none" strike="noStrike" kern="0" dirty="0">
                <a:effectLst/>
                <a:uFill>
                  <a:solidFill>
                    <a:srgbClr val="000000"/>
                  </a:solidFill>
                </a:uFill>
                <a:latin typeface="Arial" panose="020B0604020202020204" pitchFamily="34" charset="0"/>
                <a:ea typeface="Arial" panose="020B0604020202020204" pitchFamily="34" charset="0"/>
              </a:rPr>
              <a:t> </a:t>
            </a:r>
            <a:r>
              <a:rPr lang="en-US" sz="3200" b="1" u="sng" kern="0" dirty="0">
                <a:effectLst/>
                <a:uFill>
                  <a:solidFill>
                    <a:srgbClr val="000000"/>
                  </a:solidFill>
                </a:uFill>
                <a:latin typeface="Arial" panose="020B0604020202020204" pitchFamily="34" charset="0"/>
                <a:ea typeface="Arial" panose="020B0604020202020204" pitchFamily="34" charset="0"/>
              </a:rPr>
              <a:t>OUTPUT SCREEN</a:t>
            </a:r>
            <a:br>
              <a:rPr lang="en-US" sz="3200" b="1" u="sng" kern="0" dirty="0">
                <a:effectLst/>
                <a:uFill>
                  <a:solidFill>
                    <a:srgbClr val="000000"/>
                  </a:solidFill>
                </a:uFill>
                <a:latin typeface="Arial" panose="020B0604020202020204" pitchFamily="34" charset="0"/>
                <a:ea typeface="Arial" panose="020B0604020202020204" pitchFamily="34" charset="0"/>
              </a:rPr>
            </a:br>
            <a:r>
              <a:rPr lang="en-US" sz="3200" b="1" u="sng" kern="0" dirty="0">
                <a:effectLst/>
                <a:uFill>
                  <a:solidFill>
                    <a:srgbClr val="000000"/>
                  </a:solidFill>
                </a:uFill>
                <a:latin typeface="Arial" panose="020B0604020202020204" pitchFamily="34" charset="0"/>
                <a:ea typeface="Arial" panose="020B0604020202020204" pitchFamily="34" charset="0"/>
              </a:rPr>
              <a:t>&amp;</a:t>
            </a:r>
            <a:r>
              <a:rPr lang="en-US" sz="3200" b="1" u="none" strike="noStrike" kern="0" dirty="0">
                <a:effectLst/>
                <a:uFill>
                  <a:solidFill>
                    <a:srgbClr val="000000"/>
                  </a:solidFill>
                </a:uFill>
                <a:latin typeface="Arial" panose="020B0604020202020204" pitchFamily="34" charset="0"/>
                <a:ea typeface="Arial" panose="020B0604020202020204" pitchFamily="34" charset="0"/>
              </a:rPr>
              <a:t> </a:t>
            </a:r>
            <a:r>
              <a:rPr lang="en-US" sz="3200" b="1" u="sng" kern="0" spc="-10" dirty="0">
                <a:effectLst/>
                <a:uFill>
                  <a:solidFill>
                    <a:srgbClr val="000000"/>
                  </a:solidFill>
                </a:uFill>
                <a:latin typeface="Arial" panose="020B0604020202020204" pitchFamily="34" charset="0"/>
                <a:ea typeface="Arial" panose="020B0604020202020204" pitchFamily="34" charset="0"/>
              </a:rPr>
              <a:t>REPORTS</a:t>
            </a:r>
            <a:endParaRPr lang="en-IN" dirty="0"/>
          </a:p>
        </p:txBody>
      </p:sp>
      <p:sp>
        <p:nvSpPr>
          <p:cNvPr id="3" name="Content Placeholder 2">
            <a:extLst>
              <a:ext uri="{FF2B5EF4-FFF2-40B4-BE49-F238E27FC236}">
                <a16:creationId xmlns:a16="http://schemas.microsoft.com/office/drawing/2014/main" xmlns="" id="{DE77A740-533A-1614-533C-094A813BFDB5}"/>
              </a:ext>
            </a:extLst>
          </p:cNvPr>
          <p:cNvSpPr>
            <a:spLocks noGrp="1"/>
          </p:cNvSpPr>
          <p:nvPr>
            <p:ph idx="1"/>
          </p:nvPr>
        </p:nvSpPr>
        <p:spPr>
          <a:xfrm>
            <a:off x="1451579" y="1853754"/>
            <a:ext cx="11015724" cy="4278689"/>
          </a:xfrm>
        </p:spPr>
        <p:txBody>
          <a:bodyPr/>
          <a:lstStyle/>
          <a:p>
            <a:pPr marL="0" indent="0">
              <a:buNone/>
            </a:pPr>
            <a:r>
              <a:rPr lang="en-US" sz="1800" b="1" spc="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HOME</a:t>
            </a:r>
            <a:r>
              <a:rPr lang="en-US" sz="1800" b="1" u="sng" spc="-30" dirty="0">
                <a:effectLst/>
                <a:latin typeface="Arial" panose="020B0604020202020204" pitchFamily="34" charset="0"/>
                <a:ea typeface="Symbol" panose="05050102010706020507" pitchFamily="18" charset="2"/>
                <a:cs typeface="Arial MT"/>
              </a:rPr>
              <a:t> </a:t>
            </a:r>
            <a:r>
              <a:rPr lang="en-US" sz="1800" b="1" u="sng" spc="-20" dirty="0">
                <a:effectLst/>
                <a:latin typeface="Arial" panose="020B0604020202020204" pitchFamily="34" charset="0"/>
                <a:ea typeface="Symbol" panose="05050102010706020507" pitchFamily="18" charset="2"/>
                <a:cs typeface="Arial MT"/>
              </a:rPr>
              <a:t>PAGE</a:t>
            </a:r>
            <a:r>
              <a:rPr lang="en-US" sz="1800" b="1" spc="-20" dirty="0">
                <a:effectLst/>
                <a:latin typeface="Arial" panose="020B0604020202020204" pitchFamily="34" charset="0"/>
                <a:ea typeface="Symbol" panose="05050102010706020507" pitchFamily="18" charset="2"/>
                <a:cs typeface="Arial MT"/>
              </a:rPr>
              <a:t> :-</a:t>
            </a:r>
          </a:p>
          <a:p>
            <a:pPr marL="0" indent="0">
              <a:buNone/>
            </a:pPr>
            <a:endParaRPr lang="en-IN" sz="1800" spc="0" dirty="0">
              <a:effectLst/>
              <a:latin typeface="Arial MT"/>
              <a:ea typeface="Symbol" panose="05050102010706020507" pitchFamily="18" charset="2"/>
              <a:cs typeface="Symbol" panose="05050102010706020507" pitchFamily="18" charset="2"/>
            </a:endParaRPr>
          </a:p>
          <a:p>
            <a:pPr marL="0" indent="0">
              <a:buNone/>
            </a:pPr>
            <a:endParaRPr lang="en-IN" sz="1800" b="1" u="sng" kern="0" dirty="0">
              <a:effectLst/>
              <a:uFill>
                <a:solidFill>
                  <a:srgbClr val="000000"/>
                </a:solidFill>
              </a:uFill>
              <a:latin typeface="Arial" panose="020B0604020202020204" pitchFamily="34" charset="0"/>
              <a:ea typeface="Arial" panose="020B0604020202020204" pitchFamily="34" charset="0"/>
            </a:endParaRPr>
          </a:p>
          <a:p>
            <a:pPr marL="0" indent="0">
              <a:buNone/>
            </a:pPr>
            <a:endParaRPr lang="en-IN" dirty="0"/>
          </a:p>
        </p:txBody>
      </p:sp>
      <p:pic>
        <p:nvPicPr>
          <p:cNvPr id="4" name="Image 96">
            <a:extLst>
              <a:ext uri="{FF2B5EF4-FFF2-40B4-BE49-F238E27FC236}">
                <a16:creationId xmlns:a16="http://schemas.microsoft.com/office/drawing/2014/main" xmlns="" id="{079D475B-70B6-D8DA-E82E-9DE2C0EFD334}"/>
              </a:ext>
            </a:extLst>
          </p:cNvPr>
          <p:cNvPicPr>
            <a:picLocks/>
          </p:cNvPicPr>
          <p:nvPr/>
        </p:nvPicPr>
        <p:blipFill>
          <a:blip r:embed="rId2" cstate="print"/>
          <a:stretch>
            <a:fillRect/>
          </a:stretch>
        </p:blipFill>
        <p:spPr>
          <a:xfrm>
            <a:off x="3238019" y="2386033"/>
            <a:ext cx="8716617" cy="3608456"/>
          </a:xfrm>
          <a:prstGeom prst="rect">
            <a:avLst/>
          </a:prstGeom>
        </p:spPr>
      </p:pic>
      <p:sp>
        <p:nvSpPr>
          <p:cNvPr id="6" name="TextBox 5">
            <a:extLst>
              <a:ext uri="{FF2B5EF4-FFF2-40B4-BE49-F238E27FC236}">
                <a16:creationId xmlns:a16="http://schemas.microsoft.com/office/drawing/2014/main" xmlns="" id="{50B36D7D-3078-AD62-567F-47C98315C4EA}"/>
              </a:ext>
            </a:extLst>
          </p:cNvPr>
          <p:cNvSpPr txBox="1"/>
          <p:nvPr/>
        </p:nvSpPr>
        <p:spPr>
          <a:xfrm>
            <a:off x="100772" y="2974709"/>
            <a:ext cx="3078255" cy="2031325"/>
          </a:xfrm>
          <a:prstGeom prst="rect">
            <a:avLst/>
          </a:prstGeom>
          <a:noFill/>
        </p:spPr>
        <p:txBody>
          <a:bodyPr wrap="square">
            <a:spAutoFit/>
          </a:bodyPr>
          <a:lstStyle/>
          <a:p>
            <a:pPr marL="285750" indent="-285750">
              <a:buFont typeface="Wingdings" panose="05000000000000000000" pitchFamily="2" charset="2"/>
              <a:buChar char="Ø"/>
            </a:pPr>
            <a:r>
              <a:rPr lang="en-IN" dirty="0"/>
              <a:t>Displays an introduction to the Library Management System.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Provides navigation options for login, registration, and  Admin login </a:t>
            </a:r>
          </a:p>
        </p:txBody>
      </p:sp>
    </p:spTree>
    <p:extLst>
      <p:ext uri="{BB962C8B-B14F-4D97-AF65-F5344CB8AC3E}">
        <p14:creationId xmlns:p14="http://schemas.microsoft.com/office/powerpoint/2010/main" val="294337457"/>
      </p:ext>
    </p:extLst>
  </p:cSld>
  <p:clrMapOvr>
    <a:masterClrMapping/>
  </p:clrMapOvr>
  <p:transition spd="slow">
    <p:spli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29BF9ED-EAAE-C2C8-D2AA-1BEDC1A96A5F}"/>
              </a:ext>
            </a:extLst>
          </p:cNvPr>
          <p:cNvSpPr txBox="1"/>
          <p:nvPr/>
        </p:nvSpPr>
        <p:spPr>
          <a:xfrm>
            <a:off x="1716881" y="1977122"/>
            <a:ext cx="9417844" cy="1569660"/>
          </a:xfrm>
          <a:prstGeom prst="rect">
            <a:avLst/>
          </a:prstGeom>
          <a:noFill/>
        </p:spPr>
        <p:txBody>
          <a:bodyPr wrap="square">
            <a:spAutoFit/>
          </a:bodyPr>
          <a:lstStyle/>
          <a:p>
            <a:r>
              <a:rPr lang="en-IN" sz="4800" b="1" dirty="0">
                <a:solidFill>
                  <a:schemeClr val="accent5"/>
                </a:solidFill>
              </a:rPr>
              <a:t>					</a:t>
            </a:r>
            <a:r>
              <a:rPr lang="en-IN" sz="4800" b="1" u="sng" dirty="0">
                <a:solidFill>
                  <a:schemeClr val="accent5"/>
                </a:solidFill>
              </a:rPr>
              <a:t>USER SIDE</a:t>
            </a:r>
          </a:p>
          <a:p>
            <a:r>
              <a:rPr lang="en-IN" sz="4800" b="1" u="sng" dirty="0">
                <a:solidFill>
                  <a:schemeClr val="accent5"/>
                </a:solidFill>
              </a:rPr>
              <a:t>INPUT &amp; OUTPUT SCREEN</a:t>
            </a:r>
          </a:p>
        </p:txBody>
      </p:sp>
    </p:spTree>
    <p:extLst>
      <p:ext uri="{BB962C8B-B14F-4D97-AF65-F5344CB8AC3E}">
        <p14:creationId xmlns:p14="http://schemas.microsoft.com/office/powerpoint/2010/main" val="1704695276"/>
      </p:ext>
    </p:extLst>
  </p:cSld>
  <p:clrMapOvr>
    <a:masterClrMapping/>
  </p:clrMapOvr>
  <p:transition>
    <p:spli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948C633-965F-582F-E82C-57D9130C7FDF}"/>
              </a:ext>
            </a:extLst>
          </p:cNvPr>
          <p:cNvSpPr txBox="1"/>
          <p:nvPr/>
        </p:nvSpPr>
        <p:spPr>
          <a:xfrm>
            <a:off x="21678" y="11867"/>
            <a:ext cx="6102626" cy="369332"/>
          </a:xfrm>
          <a:prstGeom prst="rect">
            <a:avLst/>
          </a:prstGeom>
          <a:noFill/>
        </p:spPr>
        <p:txBody>
          <a:bodyPr wrap="square">
            <a:spAutoFit/>
          </a:bodyPr>
          <a:lstStyle/>
          <a:p>
            <a:pPr lvl="0">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USER</a:t>
            </a:r>
            <a:r>
              <a:rPr lang="en-US" sz="1800" b="1" u="sng" spc="-3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LOGIN</a:t>
            </a:r>
            <a:r>
              <a:rPr lang="en-US" sz="1800" b="1" u="sng" spc="-20" dirty="0">
                <a:effectLst/>
                <a:latin typeface="Arial" panose="020B0604020202020204" pitchFamily="34" charset="0"/>
                <a:ea typeface="Symbol" panose="05050102010706020507" pitchFamily="18" charset="2"/>
                <a:cs typeface="Arial MT"/>
              </a:rPr>
              <a:t> PAGE</a:t>
            </a:r>
            <a:r>
              <a:rPr lang="en-US" sz="1800" b="1" spc="-2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Image 97">
            <a:extLst>
              <a:ext uri="{FF2B5EF4-FFF2-40B4-BE49-F238E27FC236}">
                <a16:creationId xmlns:a16="http://schemas.microsoft.com/office/drawing/2014/main" xmlns="" id="{D9B64734-3C64-904B-090B-81BEE8452990}"/>
              </a:ext>
            </a:extLst>
          </p:cNvPr>
          <p:cNvPicPr>
            <a:picLocks/>
          </p:cNvPicPr>
          <p:nvPr/>
        </p:nvPicPr>
        <p:blipFill>
          <a:blip r:embed="rId2" cstate="print"/>
          <a:stretch>
            <a:fillRect/>
          </a:stretch>
        </p:blipFill>
        <p:spPr>
          <a:xfrm>
            <a:off x="2659519" y="39654"/>
            <a:ext cx="8776251" cy="5108816"/>
          </a:xfrm>
          <a:prstGeom prst="rect">
            <a:avLst/>
          </a:prstGeom>
        </p:spPr>
      </p:pic>
      <p:sp>
        <p:nvSpPr>
          <p:cNvPr id="5" name="TextBox 4">
            <a:extLst>
              <a:ext uri="{FF2B5EF4-FFF2-40B4-BE49-F238E27FC236}">
                <a16:creationId xmlns:a16="http://schemas.microsoft.com/office/drawing/2014/main" xmlns="" id="{B991D8F6-B1BF-8FEF-1058-E90C0F4B31D0}"/>
              </a:ext>
            </a:extLst>
          </p:cNvPr>
          <p:cNvSpPr txBox="1"/>
          <p:nvPr/>
        </p:nvSpPr>
        <p:spPr>
          <a:xfrm>
            <a:off x="3028335" y="5314793"/>
            <a:ext cx="7566778" cy="646331"/>
          </a:xfrm>
          <a:prstGeom prst="rect">
            <a:avLst/>
          </a:prstGeom>
          <a:noFill/>
        </p:spPr>
        <p:txBody>
          <a:bodyPr wrap="square">
            <a:spAutoFit/>
          </a:bodyPr>
          <a:lstStyle/>
          <a:p>
            <a:pPr marL="285750" indent="-285750" algn="just">
              <a:buFont typeface="Wingdings" panose="05000000000000000000" pitchFamily="2" charset="2"/>
              <a:buChar char="Ø"/>
            </a:pPr>
            <a:r>
              <a:rPr lang="en-US" dirty="0"/>
              <a:t>Users enter their email and password to access their dashboard.</a:t>
            </a:r>
          </a:p>
          <a:p>
            <a:pPr marL="285750" indent="-285750" algn="just">
              <a:buFont typeface="Wingdings" panose="05000000000000000000" pitchFamily="2" charset="2"/>
              <a:buChar char="Ø"/>
            </a:pPr>
            <a:r>
              <a:rPr lang="en-US" dirty="0"/>
              <a:t>Redirects to the dashboard if login credentials are correct. </a:t>
            </a:r>
            <a:endParaRPr lang="en-IN" dirty="0"/>
          </a:p>
        </p:txBody>
      </p:sp>
    </p:spTree>
    <p:extLst>
      <p:ext uri="{BB962C8B-B14F-4D97-AF65-F5344CB8AC3E}">
        <p14:creationId xmlns:p14="http://schemas.microsoft.com/office/powerpoint/2010/main" val="481647590"/>
      </p:ext>
    </p:extLst>
  </p:cSld>
  <p:clrMapOvr>
    <a:masterClrMapping/>
  </p:clrMapOvr>
  <p:transition spd="slow">
    <p:spli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77A8A96-1465-117C-3415-6622F39F05D4}"/>
              </a:ext>
            </a:extLst>
          </p:cNvPr>
          <p:cNvSpPr txBox="1"/>
          <p:nvPr/>
        </p:nvSpPr>
        <p:spPr>
          <a:xfrm>
            <a:off x="-29807" y="9147"/>
            <a:ext cx="6102626" cy="369332"/>
          </a:xfrm>
          <a:prstGeom prst="rect">
            <a:avLst/>
          </a:prstGeom>
          <a:noFill/>
        </p:spPr>
        <p:txBody>
          <a:bodyPr wrap="square">
            <a:spAutoFit/>
          </a:bodyPr>
          <a:lstStyle/>
          <a:p>
            <a:pPr lvl="0">
              <a:spcBef>
                <a:spcPts val="375"/>
              </a:spcBef>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USER</a:t>
            </a:r>
            <a:r>
              <a:rPr lang="en-US" sz="1800" b="1" u="sng" spc="-2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SIGN-UP</a:t>
            </a:r>
            <a:r>
              <a:rPr lang="en-US" sz="1800" b="1" u="sng" spc="-20" dirty="0">
                <a:effectLst/>
                <a:latin typeface="Arial" panose="020B0604020202020204" pitchFamily="34" charset="0"/>
                <a:ea typeface="Symbol" panose="05050102010706020507" pitchFamily="18" charset="2"/>
                <a:cs typeface="Arial MT"/>
              </a:rPr>
              <a:t> PAGE</a:t>
            </a:r>
            <a:r>
              <a:rPr lang="en-US" sz="1800" b="1" spc="-2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Image 100">
            <a:extLst>
              <a:ext uri="{FF2B5EF4-FFF2-40B4-BE49-F238E27FC236}">
                <a16:creationId xmlns:a16="http://schemas.microsoft.com/office/drawing/2014/main" xmlns="" id="{573CC58F-FBCD-80F8-091B-2114E489AF35}"/>
              </a:ext>
            </a:extLst>
          </p:cNvPr>
          <p:cNvPicPr>
            <a:picLocks/>
          </p:cNvPicPr>
          <p:nvPr/>
        </p:nvPicPr>
        <p:blipFill>
          <a:blip r:embed="rId2" cstate="print"/>
          <a:stretch>
            <a:fillRect/>
          </a:stretch>
        </p:blipFill>
        <p:spPr>
          <a:xfrm>
            <a:off x="2941984" y="19986"/>
            <a:ext cx="7076660" cy="5068957"/>
          </a:xfrm>
          <a:prstGeom prst="rect">
            <a:avLst/>
          </a:prstGeom>
        </p:spPr>
      </p:pic>
      <p:sp>
        <p:nvSpPr>
          <p:cNvPr id="5" name="TextBox 4">
            <a:extLst>
              <a:ext uri="{FF2B5EF4-FFF2-40B4-BE49-F238E27FC236}">
                <a16:creationId xmlns:a16="http://schemas.microsoft.com/office/drawing/2014/main" xmlns="" id="{BFD64A92-2451-708A-CDCA-8B577E371A1F}"/>
              </a:ext>
            </a:extLst>
          </p:cNvPr>
          <p:cNvSpPr txBox="1"/>
          <p:nvPr/>
        </p:nvSpPr>
        <p:spPr>
          <a:xfrm>
            <a:off x="1396181" y="5178786"/>
            <a:ext cx="10510684" cy="923330"/>
          </a:xfrm>
          <a:prstGeom prst="rect">
            <a:avLst/>
          </a:prstGeom>
          <a:noFill/>
        </p:spPr>
        <p:txBody>
          <a:bodyPr wrap="square">
            <a:spAutoFit/>
          </a:bodyPr>
          <a:lstStyle/>
          <a:p>
            <a:pPr marL="285750" indent="-285750" algn="just">
              <a:buFont typeface="Wingdings" panose="05000000000000000000" pitchFamily="2" charset="2"/>
              <a:buChar char="Ø"/>
            </a:pPr>
            <a:r>
              <a:rPr lang="en-US" b="1" dirty="0"/>
              <a:t>User Sign-Up Form</a:t>
            </a:r>
            <a:r>
              <a:rPr lang="en-US" dirty="0"/>
              <a:t>: A registration page for a Library Management System with fields for student details, study field, and profile image upload.</a:t>
            </a:r>
          </a:p>
          <a:p>
            <a:pPr marL="285750" indent="-285750" algn="just">
              <a:buFont typeface="Wingdings" panose="05000000000000000000" pitchFamily="2" charset="2"/>
              <a:buChar char="Ø"/>
            </a:pPr>
            <a:r>
              <a:rPr lang="en-US" b="1" dirty="0"/>
              <a:t>Secure Access</a:t>
            </a:r>
            <a:r>
              <a:rPr lang="en-US" dirty="0"/>
              <a:t>: Includes password protection and gender selection for personalized account creation.</a:t>
            </a:r>
            <a:endParaRPr lang="en-IN" dirty="0"/>
          </a:p>
        </p:txBody>
      </p:sp>
    </p:spTree>
    <p:extLst>
      <p:ext uri="{BB962C8B-B14F-4D97-AF65-F5344CB8AC3E}">
        <p14:creationId xmlns:p14="http://schemas.microsoft.com/office/powerpoint/2010/main" val="247407556"/>
      </p:ext>
    </p:extLst>
  </p:cSld>
  <p:clrMapOvr>
    <a:masterClrMapping/>
  </p:clrMapOvr>
  <p:transition spd="slow">
    <p:spli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13C1D9-7089-0F72-EB7F-964B4996088A}"/>
              </a:ext>
            </a:extLst>
          </p:cNvPr>
          <p:cNvSpPr>
            <a:spLocks noGrp="1"/>
          </p:cNvSpPr>
          <p:nvPr>
            <p:ph type="title"/>
          </p:nvPr>
        </p:nvSpPr>
        <p:spPr/>
        <p:txBody>
          <a:bodyPr>
            <a:normAutofit fontScale="90000"/>
          </a:bodyPr>
          <a:lstStyle/>
          <a:p>
            <a:r>
              <a:rPr lang="en-US" sz="4000" b="1" kern="0" dirty="0">
                <a:effectLst/>
                <a:uFill>
                  <a:solidFill>
                    <a:srgbClr val="000000"/>
                  </a:solidFill>
                </a:uFill>
                <a:latin typeface="Arial" panose="020B0604020202020204" pitchFamily="34" charset="0"/>
                <a:ea typeface="Arial" panose="020B0604020202020204" pitchFamily="34" charset="0"/>
              </a:rPr>
              <a:t>2.  </a:t>
            </a:r>
            <a:r>
              <a:rPr lang="en-US" sz="4000" b="1" u="sng" kern="0" dirty="0">
                <a:effectLst/>
                <a:uFill>
                  <a:solidFill>
                    <a:srgbClr val="000000"/>
                  </a:solidFill>
                </a:uFill>
                <a:latin typeface="Arial" panose="020B0604020202020204" pitchFamily="34" charset="0"/>
                <a:ea typeface="Arial" panose="020B0604020202020204" pitchFamily="34" charset="0"/>
              </a:rPr>
              <a:t>SCOPE</a:t>
            </a:r>
            <a:r>
              <a:rPr lang="en-US" sz="4000" b="1" u="sng" kern="0" spc="-10" dirty="0">
                <a:effectLst/>
                <a:uFill>
                  <a:solidFill>
                    <a:srgbClr val="000000"/>
                  </a:solidFill>
                </a:uFill>
                <a:latin typeface="Arial" panose="020B0604020202020204" pitchFamily="34" charset="0"/>
                <a:ea typeface="Arial" panose="020B0604020202020204" pitchFamily="34" charset="0"/>
              </a:rPr>
              <a:t> </a:t>
            </a:r>
            <a:r>
              <a:rPr lang="en-US" sz="4000" b="1" u="sng" kern="0" dirty="0">
                <a:effectLst/>
                <a:uFill>
                  <a:solidFill>
                    <a:srgbClr val="000000"/>
                  </a:solidFill>
                </a:uFill>
                <a:latin typeface="Arial" panose="020B0604020202020204" pitchFamily="34" charset="0"/>
                <a:ea typeface="Arial" panose="020B0604020202020204" pitchFamily="34" charset="0"/>
              </a:rPr>
              <a:t>OF</a:t>
            </a:r>
            <a:r>
              <a:rPr lang="en-US" sz="4000" b="1" u="sng" kern="0" spc="-5" dirty="0">
                <a:effectLst/>
                <a:uFill>
                  <a:solidFill>
                    <a:srgbClr val="000000"/>
                  </a:solidFill>
                </a:uFill>
                <a:latin typeface="Arial" panose="020B0604020202020204" pitchFamily="34" charset="0"/>
                <a:ea typeface="Arial" panose="020B0604020202020204" pitchFamily="34" charset="0"/>
              </a:rPr>
              <a:t> </a:t>
            </a:r>
            <a:r>
              <a:rPr lang="en-US" sz="4000" b="1" u="sng" kern="0" spc="-20" dirty="0">
                <a:effectLst/>
                <a:uFill>
                  <a:solidFill>
                    <a:srgbClr val="000000"/>
                  </a:solidFill>
                </a:uFill>
                <a:latin typeface="Arial" panose="020B0604020202020204" pitchFamily="34" charset="0"/>
                <a:ea typeface="Arial" panose="020B0604020202020204" pitchFamily="34" charset="0"/>
              </a:rPr>
              <a:t>WORK</a:t>
            </a:r>
            <a:r>
              <a:rPr lang="en-IN" sz="1800" b="1" u="sng" kern="0" dirty="0">
                <a:effectLst/>
                <a:uFill>
                  <a:solidFill>
                    <a:srgbClr val="000000"/>
                  </a:solidFill>
                </a:uFill>
                <a:latin typeface="Arial" panose="020B0604020202020204" pitchFamily="34" charset="0"/>
                <a:ea typeface="Arial" panose="020B0604020202020204" pitchFamily="34" charset="0"/>
              </a:rPr>
              <a:t/>
            </a:r>
            <a:br>
              <a:rPr lang="en-IN" sz="1800" b="1" u="sng" kern="0" dirty="0">
                <a:effectLst/>
                <a:uFill>
                  <a:solidFill>
                    <a:srgbClr val="000000"/>
                  </a:solidFill>
                </a:uFill>
                <a:latin typeface="Arial" panose="020B0604020202020204" pitchFamily="34" charset="0"/>
                <a:ea typeface="Arial" panose="020B0604020202020204" pitchFamily="34" charset="0"/>
              </a:rPr>
            </a:br>
            <a:endParaRPr lang="en-IN" dirty="0"/>
          </a:p>
        </p:txBody>
      </p:sp>
      <p:graphicFrame>
        <p:nvGraphicFramePr>
          <p:cNvPr id="18" name="Content Placeholder 17">
            <a:extLst>
              <a:ext uri="{FF2B5EF4-FFF2-40B4-BE49-F238E27FC236}">
                <a16:creationId xmlns:a16="http://schemas.microsoft.com/office/drawing/2014/main" xmlns="" id="{4AE59E56-7864-1614-DD1C-305E45522D38}"/>
              </a:ext>
            </a:extLst>
          </p:cNvPr>
          <p:cNvGraphicFramePr>
            <a:graphicFrameLocks noGrp="1"/>
          </p:cNvGraphicFramePr>
          <p:nvPr>
            <p:ph idx="1"/>
            <p:extLst>
              <p:ext uri="{D42A27DB-BD31-4B8C-83A1-F6EECF244321}">
                <p14:modId xmlns:p14="http://schemas.microsoft.com/office/powerpoint/2010/main" val="1919059338"/>
              </p:ext>
            </p:extLst>
          </p:nvPr>
        </p:nvGraphicFramePr>
        <p:xfrm>
          <a:off x="1450975" y="3121025"/>
          <a:ext cx="9604374" cy="2890520"/>
        </p:xfrm>
        <a:graphic>
          <a:graphicData uri="http://schemas.openxmlformats.org/drawingml/2006/table">
            <a:tbl>
              <a:tblPr firstRow="1" bandRow="1">
                <a:tableStyleId>{93296810-A885-4BE3-A3E7-6D5BEEA58F35}</a:tableStyleId>
              </a:tblPr>
              <a:tblGrid>
                <a:gridCol w="4802187">
                  <a:extLst>
                    <a:ext uri="{9D8B030D-6E8A-4147-A177-3AD203B41FA5}">
                      <a16:colId xmlns:a16="http://schemas.microsoft.com/office/drawing/2014/main" xmlns="" val="3091686786"/>
                    </a:ext>
                  </a:extLst>
                </a:gridCol>
                <a:gridCol w="4802187">
                  <a:extLst>
                    <a:ext uri="{9D8B030D-6E8A-4147-A177-3AD203B41FA5}">
                      <a16:colId xmlns:a16="http://schemas.microsoft.com/office/drawing/2014/main" xmlns="" val="2551551506"/>
                    </a:ext>
                  </a:extLst>
                </a:gridCol>
              </a:tblGrid>
              <a:tr h="370840">
                <a:tc>
                  <a:txBody>
                    <a:bodyPr/>
                    <a:lstStyle/>
                    <a:p>
                      <a:pPr algn="ctr"/>
                      <a:r>
                        <a:rPr lang="en-IN" sz="1400" b="1" dirty="0"/>
                        <a:t>Admin</a:t>
                      </a:r>
                      <a:endParaRPr lang="en-IN" sz="1400" dirty="0"/>
                    </a:p>
                  </a:txBody>
                  <a:tcPr anchor="ctr"/>
                </a:tc>
                <a:tc>
                  <a:txBody>
                    <a:bodyPr/>
                    <a:lstStyle/>
                    <a:p>
                      <a:pPr algn="ctr"/>
                      <a:r>
                        <a:rPr lang="en-IN" sz="1400" b="1" dirty="0"/>
                        <a:t>User</a:t>
                      </a:r>
                      <a:endParaRPr lang="en-IN" sz="1400" dirty="0"/>
                    </a:p>
                  </a:txBody>
                  <a:tcPr anchor="ctr"/>
                </a:tc>
                <a:extLst>
                  <a:ext uri="{0D108BD9-81ED-4DB2-BD59-A6C34878D82A}">
                    <a16:rowId xmlns:a16="http://schemas.microsoft.com/office/drawing/2014/main" xmlns="" val="515970049"/>
                  </a:ext>
                </a:extLst>
              </a:tr>
              <a:tr h="370840">
                <a:tc>
                  <a:txBody>
                    <a:bodyPr/>
                    <a:lstStyle/>
                    <a:p>
                      <a:r>
                        <a:rPr lang="en-US" sz="1400" b="1" dirty="0"/>
                        <a:t>Secure Login</a:t>
                      </a:r>
                      <a:r>
                        <a:rPr lang="en-US" sz="1400" dirty="0"/>
                        <a:t>: Encrypted login with session management</a:t>
                      </a:r>
                    </a:p>
                  </a:txBody>
                  <a:tcPr anchor="ctr"/>
                </a:tc>
                <a:tc>
                  <a:txBody>
                    <a:bodyPr/>
                    <a:lstStyle/>
                    <a:p>
                      <a:r>
                        <a:rPr lang="en-US" sz="1400" b="1" dirty="0"/>
                        <a:t>Secure Login/Registration</a:t>
                      </a:r>
                      <a:r>
                        <a:rPr lang="en-US" sz="1400" dirty="0"/>
                        <a:t>: Secure user login and registration</a:t>
                      </a:r>
                    </a:p>
                  </a:txBody>
                  <a:tcPr anchor="ctr"/>
                </a:tc>
                <a:extLst>
                  <a:ext uri="{0D108BD9-81ED-4DB2-BD59-A6C34878D82A}">
                    <a16:rowId xmlns:a16="http://schemas.microsoft.com/office/drawing/2014/main" xmlns="" val="2725829143"/>
                  </a:ext>
                </a:extLst>
              </a:tr>
              <a:tr h="370840">
                <a:tc>
                  <a:txBody>
                    <a:bodyPr/>
                    <a:lstStyle/>
                    <a:p>
                      <a:r>
                        <a:rPr lang="en-US" sz="1400" b="1" dirty="0"/>
                        <a:t>Admin Dashboard</a:t>
                      </a:r>
                      <a:r>
                        <a:rPr lang="en-US" sz="1400" dirty="0"/>
                        <a:t>: Overview of system stats</a:t>
                      </a:r>
                    </a:p>
                  </a:txBody>
                  <a:tcPr anchor="ctr"/>
                </a:tc>
                <a:tc>
                  <a:txBody>
                    <a:bodyPr/>
                    <a:lstStyle/>
                    <a:p>
                      <a:r>
                        <a:rPr lang="en-US" sz="1400" b="1" dirty="0"/>
                        <a:t>User Dashboard</a:t>
                      </a:r>
                      <a:r>
                        <a:rPr lang="en-US" sz="1400" dirty="0"/>
                        <a:t>: View issued books and due dates</a:t>
                      </a:r>
                    </a:p>
                  </a:txBody>
                  <a:tcPr anchor="ctr"/>
                </a:tc>
                <a:extLst>
                  <a:ext uri="{0D108BD9-81ED-4DB2-BD59-A6C34878D82A}">
                    <a16:rowId xmlns:a16="http://schemas.microsoft.com/office/drawing/2014/main" xmlns="" val="2145500374"/>
                  </a:ext>
                </a:extLst>
              </a:tr>
              <a:tr h="370840">
                <a:tc>
                  <a:txBody>
                    <a:bodyPr/>
                    <a:lstStyle/>
                    <a:p>
                      <a:r>
                        <a:rPr lang="en-US" sz="1400" b="1" dirty="0"/>
                        <a:t>Manage Books &amp; Categories</a:t>
                      </a:r>
                      <a:r>
                        <a:rPr lang="en-US" sz="1400" dirty="0"/>
                        <a:t>: Add, edit, or delete books and categories</a:t>
                      </a:r>
                    </a:p>
                  </a:txBody>
                  <a:tcPr anchor="ctr"/>
                </a:tc>
                <a:tc>
                  <a:txBody>
                    <a:bodyPr/>
                    <a:lstStyle/>
                    <a:p>
                      <a:r>
                        <a:rPr lang="en-US" sz="1400" b="1" dirty="0"/>
                        <a:t>View Book Details</a:t>
                      </a:r>
                      <a:r>
                        <a:rPr lang="en-US" sz="1400" dirty="0"/>
                        <a:t>: Browse books with detailed info</a:t>
                      </a:r>
                    </a:p>
                  </a:txBody>
                  <a:tcPr anchor="ctr"/>
                </a:tc>
                <a:extLst>
                  <a:ext uri="{0D108BD9-81ED-4DB2-BD59-A6C34878D82A}">
                    <a16:rowId xmlns:a16="http://schemas.microsoft.com/office/drawing/2014/main" xmlns="" val="1264356546"/>
                  </a:ext>
                </a:extLst>
              </a:tr>
              <a:tr h="370840">
                <a:tc>
                  <a:txBody>
                    <a:bodyPr/>
                    <a:lstStyle/>
                    <a:p>
                      <a:r>
                        <a:rPr lang="en-US" sz="1400" b="1" dirty="0"/>
                        <a:t>Issue/Manage Books</a:t>
                      </a:r>
                      <a:r>
                        <a:rPr lang="en-US" sz="1400" dirty="0"/>
                        <a:t>: Track issues, returns, and renewals</a:t>
                      </a:r>
                    </a:p>
                  </a:txBody>
                  <a:tcPr anchor="ctr"/>
                </a:tc>
                <a:tc>
                  <a:txBody>
                    <a:bodyPr/>
                    <a:lstStyle/>
                    <a:p>
                      <a:r>
                        <a:rPr lang="en-US" sz="1400" b="1" dirty="0"/>
                        <a:t>Manage Issued Books</a:t>
                      </a:r>
                      <a:r>
                        <a:rPr lang="en-US" sz="1400" dirty="0"/>
                        <a:t>: Renew and manage borrowed books</a:t>
                      </a:r>
                    </a:p>
                  </a:txBody>
                  <a:tcPr anchor="ctr"/>
                </a:tc>
                <a:extLst>
                  <a:ext uri="{0D108BD9-81ED-4DB2-BD59-A6C34878D82A}">
                    <a16:rowId xmlns:a16="http://schemas.microsoft.com/office/drawing/2014/main" xmlns="" val="2422712766"/>
                  </a:ext>
                </a:extLst>
              </a:tr>
              <a:tr h="370840">
                <a:tc>
                  <a:txBody>
                    <a:bodyPr/>
                    <a:lstStyle/>
                    <a:p>
                      <a:r>
                        <a:rPr lang="en-US" sz="1400" b="1" dirty="0"/>
                        <a:t>View Users</a:t>
                      </a:r>
                      <a:r>
                        <a:rPr lang="en-US" sz="1400" dirty="0"/>
                        <a:t>: Manage users and transactions</a:t>
                      </a:r>
                    </a:p>
                  </a:txBody>
                  <a:tcPr anchor="ctr"/>
                </a:tc>
                <a:tc>
                  <a:txBody>
                    <a:bodyPr/>
                    <a:lstStyle/>
                    <a:p>
                      <a:r>
                        <a:rPr lang="en-US" sz="1400" b="1" dirty="0"/>
                        <a:t>Manage Profile</a:t>
                      </a:r>
                      <a:r>
                        <a:rPr lang="en-US" sz="1400" dirty="0"/>
                        <a:t>: Update personal details and passwords</a:t>
                      </a:r>
                    </a:p>
                  </a:txBody>
                  <a:tcPr anchor="ctr"/>
                </a:tc>
                <a:extLst>
                  <a:ext uri="{0D108BD9-81ED-4DB2-BD59-A6C34878D82A}">
                    <a16:rowId xmlns:a16="http://schemas.microsoft.com/office/drawing/2014/main" xmlns="" val="2381892672"/>
                  </a:ext>
                </a:extLst>
              </a:tr>
              <a:tr h="370840">
                <a:tc>
                  <a:txBody>
                    <a:bodyPr/>
                    <a:lstStyle/>
                    <a:p>
                      <a:r>
                        <a:rPr lang="en-IN" sz="1400" b="1" dirty="0"/>
                        <a:t>Logout</a:t>
                      </a:r>
                      <a:r>
                        <a:rPr lang="en-IN" sz="1400" dirty="0"/>
                        <a:t>: Secure logout</a:t>
                      </a:r>
                    </a:p>
                  </a:txBody>
                  <a:tcPr anchor="ctr"/>
                </a:tc>
                <a:tc>
                  <a:txBody>
                    <a:bodyPr/>
                    <a:lstStyle/>
                    <a:p>
                      <a:r>
                        <a:rPr lang="en-IN" sz="1400" b="1" dirty="0"/>
                        <a:t>Logout</a:t>
                      </a:r>
                      <a:r>
                        <a:rPr lang="en-IN" sz="1400" dirty="0"/>
                        <a:t>: Secure logout</a:t>
                      </a:r>
                    </a:p>
                  </a:txBody>
                  <a:tcPr anchor="ctr"/>
                </a:tc>
                <a:extLst>
                  <a:ext uri="{0D108BD9-81ED-4DB2-BD59-A6C34878D82A}">
                    <a16:rowId xmlns:a16="http://schemas.microsoft.com/office/drawing/2014/main" xmlns="" val="246557011"/>
                  </a:ext>
                </a:extLst>
              </a:tr>
            </a:tbl>
          </a:graphicData>
        </a:graphic>
      </p:graphicFrame>
      <p:sp>
        <p:nvSpPr>
          <p:cNvPr id="20" name="TextBox 19">
            <a:extLst>
              <a:ext uri="{FF2B5EF4-FFF2-40B4-BE49-F238E27FC236}">
                <a16:creationId xmlns:a16="http://schemas.microsoft.com/office/drawing/2014/main" xmlns="" id="{C7A0AA63-931F-86BC-0672-111E6249053D}"/>
              </a:ext>
            </a:extLst>
          </p:cNvPr>
          <p:cNvSpPr txBox="1"/>
          <p:nvPr/>
        </p:nvSpPr>
        <p:spPr>
          <a:xfrm>
            <a:off x="1450974" y="1720404"/>
            <a:ext cx="9521825" cy="1383840"/>
          </a:xfrm>
          <a:prstGeom prst="rect">
            <a:avLst/>
          </a:prstGeom>
          <a:noFill/>
        </p:spPr>
        <p:txBody>
          <a:bodyPr wrap="square">
            <a:spAutoFit/>
          </a:bodyPr>
          <a:lstStyle/>
          <a:p>
            <a:pPr marL="742950" lvl="1" indent="-285750">
              <a:buFont typeface="Symbol" panose="05050102010706020507" pitchFamily="18" charset="2"/>
              <a:buChar char=""/>
              <a:tabLst>
                <a:tab pos="726440" algn="l"/>
              </a:tabLst>
            </a:pPr>
            <a:endParaRPr lang="en-US" sz="14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endParaRPr>
          </a:p>
          <a:p>
            <a:pPr marL="742950" lvl="1" indent="-285750">
              <a:buFont typeface="Symbol" panose="05050102010706020507" pitchFamily="18" charset="2"/>
              <a:buChar char=""/>
              <a:tabLst>
                <a:tab pos="726440" algn="l"/>
              </a:tabLst>
            </a:pPr>
            <a:r>
              <a:rPr lang="en-US" sz="14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Objective:</a:t>
            </a:r>
            <a:endParaRPr lang="en-IN" sz="14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endParaRPr>
          </a:p>
          <a:p>
            <a:pPr marL="726440" indent="-182245">
              <a:buNone/>
              <a:tabLst>
                <a:tab pos="726440" algn="l"/>
              </a:tabLst>
            </a:pPr>
            <a:r>
              <a:rPr lang="en-US" sz="1400" b="1" u="none" strike="noStrike" dirty="0">
                <a:effectLst/>
                <a:uFill>
                  <a:solidFill>
                    <a:srgbClr val="000000"/>
                  </a:solidFill>
                </a:uFill>
                <a:latin typeface="Arial" panose="020B0604020202020204" pitchFamily="34" charset="0"/>
                <a:ea typeface="Arial" panose="020B0604020202020204" pitchFamily="34" charset="0"/>
              </a:rPr>
              <a:t> </a:t>
            </a:r>
            <a:endParaRPr lang="en-IN" sz="1400" b="1" u="sng" dirty="0">
              <a:effectLst/>
              <a:uFill>
                <a:solidFill>
                  <a:srgbClr val="000000"/>
                </a:solidFill>
              </a:uFill>
              <a:latin typeface="Arial" panose="020B0604020202020204" pitchFamily="34" charset="0"/>
              <a:ea typeface="Arial" panose="020B0604020202020204" pitchFamily="34" charset="0"/>
            </a:endParaRPr>
          </a:p>
          <a:p>
            <a:pPr marL="342900" marR="455930" lvl="0" indent="-342900" algn="just">
              <a:lnSpc>
                <a:spcPct val="102000"/>
              </a:lnSpc>
              <a:buSzPts val="1200"/>
              <a:buFont typeface="Wingdings" panose="05000000000000000000" pitchFamily="2" charset="2"/>
              <a:buChar char=""/>
              <a:tabLst>
                <a:tab pos="913130" algn="l"/>
              </a:tabLst>
            </a:pPr>
            <a:r>
              <a:rPr lang="en-US" sz="1400" spc="0" dirty="0">
                <a:effectLst/>
                <a:latin typeface="Arial" panose="020B0604020202020204" pitchFamily="34" charset="0"/>
                <a:ea typeface="Wingdings" panose="05000000000000000000" pitchFamily="2" charset="2"/>
                <a:cs typeface="Wingdings" panose="05000000000000000000" pitchFamily="2" charset="2"/>
              </a:rPr>
              <a:t>To develop a secure library management system with distinct modules for Admin and Users. Admins can manage books, users, categories, and issues, while users can browse books, manage their profiles, and view issued books.</a:t>
            </a:r>
            <a:endParaRPr lang="en-IN" sz="1400" spc="0" dirty="0">
              <a:effectLst/>
              <a:latin typeface="Arial MT"/>
              <a:ea typeface="Wingdings" panose="05000000000000000000" pitchFamily="2" charset="2"/>
              <a:cs typeface="Wingdings" panose="05000000000000000000" pitchFamily="2" charset="2"/>
            </a:endParaRPr>
          </a:p>
        </p:txBody>
      </p:sp>
    </p:spTree>
    <p:extLst>
      <p:ext uri="{BB962C8B-B14F-4D97-AF65-F5344CB8AC3E}">
        <p14:creationId xmlns:p14="http://schemas.microsoft.com/office/powerpoint/2010/main" val="4170784122"/>
      </p:ext>
    </p:extLst>
  </p:cSld>
  <p:clrMapOvr>
    <a:masterClrMapping/>
  </p:clrMapOvr>
  <p:transition spd="slow">
    <p:spli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4630D54-B414-117C-A68F-1CA9C755CA82}"/>
              </a:ext>
            </a:extLst>
          </p:cNvPr>
          <p:cNvSpPr txBox="1"/>
          <p:nvPr/>
        </p:nvSpPr>
        <p:spPr>
          <a:xfrm>
            <a:off x="-27768" y="69894"/>
            <a:ext cx="6105292" cy="369332"/>
          </a:xfrm>
          <a:prstGeom prst="rect">
            <a:avLst/>
          </a:prstGeom>
          <a:noFill/>
        </p:spPr>
        <p:txBody>
          <a:bodyPr wrap="square">
            <a:spAutoFit/>
          </a:bodyPr>
          <a:lstStyle/>
          <a:p>
            <a:pPr lvl="0">
              <a:spcBef>
                <a:spcPts val="5"/>
              </a:spcBef>
              <a:buSzPts val="1400"/>
              <a:tabLst>
                <a:tab pos="728345" algn="l"/>
              </a:tabLst>
            </a:pPr>
            <a:r>
              <a:rPr lang="en-US" sz="1800" b="1" u="sng" spc="0" dirty="0">
                <a:effectLst/>
                <a:latin typeface="Arial" panose="020B0604020202020204" pitchFamily="34" charset="0"/>
                <a:ea typeface="Symbol" panose="05050102010706020507" pitchFamily="18" charset="2"/>
                <a:cs typeface="Arial MT"/>
              </a:rPr>
              <a:t>USER</a:t>
            </a:r>
            <a:r>
              <a:rPr lang="en-US" sz="1800" b="1" u="sng" spc="-15" dirty="0">
                <a:effectLst/>
                <a:latin typeface="Arial" panose="020B0604020202020204" pitchFamily="34" charset="0"/>
                <a:ea typeface="Symbol" panose="05050102010706020507" pitchFamily="18" charset="2"/>
                <a:cs typeface="Arial MT"/>
              </a:rPr>
              <a:t> </a:t>
            </a:r>
            <a:r>
              <a:rPr lang="en-US" sz="1800" b="1" u="sng" spc="-10" dirty="0">
                <a:effectLst/>
                <a:latin typeface="Arial" panose="020B0604020202020204" pitchFamily="34" charset="0"/>
                <a:ea typeface="Symbol" panose="05050102010706020507" pitchFamily="18" charset="2"/>
                <a:cs typeface="Arial MT"/>
              </a:rPr>
              <a:t>DASHBOARD</a:t>
            </a:r>
            <a:r>
              <a:rPr lang="en-US" sz="1800" b="1" spc="-1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Image 101">
            <a:extLst>
              <a:ext uri="{FF2B5EF4-FFF2-40B4-BE49-F238E27FC236}">
                <a16:creationId xmlns:a16="http://schemas.microsoft.com/office/drawing/2014/main" xmlns="" id="{2F831572-19DF-F55C-45B7-5CEEC1A2C0EB}"/>
              </a:ext>
            </a:extLst>
          </p:cNvPr>
          <p:cNvPicPr>
            <a:picLocks/>
          </p:cNvPicPr>
          <p:nvPr/>
        </p:nvPicPr>
        <p:blipFill>
          <a:blip r:embed="rId2" cstate="print"/>
          <a:stretch>
            <a:fillRect/>
          </a:stretch>
        </p:blipFill>
        <p:spPr>
          <a:xfrm>
            <a:off x="2776536" y="122543"/>
            <a:ext cx="8206099" cy="4750419"/>
          </a:xfrm>
          <a:prstGeom prst="rect">
            <a:avLst/>
          </a:prstGeom>
        </p:spPr>
      </p:pic>
      <p:sp>
        <p:nvSpPr>
          <p:cNvPr id="5" name="TextBox 4">
            <a:extLst>
              <a:ext uri="{FF2B5EF4-FFF2-40B4-BE49-F238E27FC236}">
                <a16:creationId xmlns:a16="http://schemas.microsoft.com/office/drawing/2014/main" xmlns="" id="{5E493586-8204-6824-E4EA-BF9BD8F3DBE4}"/>
              </a:ext>
            </a:extLst>
          </p:cNvPr>
          <p:cNvSpPr txBox="1"/>
          <p:nvPr/>
        </p:nvSpPr>
        <p:spPr>
          <a:xfrm>
            <a:off x="167148" y="5049315"/>
            <a:ext cx="11956026" cy="923330"/>
          </a:xfrm>
          <a:prstGeom prst="rect">
            <a:avLst/>
          </a:prstGeom>
          <a:noFill/>
        </p:spPr>
        <p:txBody>
          <a:bodyPr wrap="square">
            <a:spAutoFit/>
          </a:bodyPr>
          <a:lstStyle/>
          <a:p>
            <a:pPr marL="285750" indent="-285750">
              <a:buFont typeface="Wingdings" panose="05000000000000000000" pitchFamily="2" charset="2"/>
              <a:buChar char="Ø"/>
            </a:pPr>
            <a:r>
              <a:rPr lang="en-US" b="1" dirty="0"/>
              <a:t>User Dashboard Overview</a:t>
            </a:r>
            <a:r>
              <a:rPr lang="en-US" dirty="0"/>
              <a:t>: The image shows a dashboard for a Library Management System, where users can track their listed books, issued books, and books not yet returned.</a:t>
            </a:r>
          </a:p>
          <a:p>
            <a:pPr marL="285750" indent="-285750">
              <a:buFont typeface="Wingdings" panose="05000000000000000000" pitchFamily="2" charset="2"/>
              <a:buChar char="Ø"/>
            </a:pPr>
            <a:r>
              <a:rPr lang="en-US" b="1" dirty="0"/>
              <a:t>Simple Navigation</a:t>
            </a:r>
            <a:r>
              <a:rPr lang="en-US" dirty="0"/>
              <a:t>: The top menu provides easy access to the dashboard, issued books, user profile, and logout option.</a:t>
            </a:r>
            <a:endParaRPr lang="en-IN" dirty="0"/>
          </a:p>
        </p:txBody>
      </p:sp>
    </p:spTree>
    <p:extLst>
      <p:ext uri="{BB962C8B-B14F-4D97-AF65-F5344CB8AC3E}">
        <p14:creationId xmlns:p14="http://schemas.microsoft.com/office/powerpoint/2010/main" val="2886114576"/>
      </p:ext>
    </p:extLst>
  </p:cSld>
  <p:clrMapOvr>
    <a:masterClrMapping/>
  </p:clrMapOvr>
  <p:transition spd="slow">
    <p:spli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5BC00A9-9568-D7AC-601E-BB016F9FB3A8}"/>
              </a:ext>
            </a:extLst>
          </p:cNvPr>
          <p:cNvSpPr txBox="1"/>
          <p:nvPr/>
        </p:nvSpPr>
        <p:spPr>
          <a:xfrm>
            <a:off x="21276" y="66936"/>
            <a:ext cx="6105292" cy="369332"/>
          </a:xfrm>
          <a:prstGeom prst="rect">
            <a:avLst/>
          </a:prstGeom>
          <a:noFill/>
        </p:spPr>
        <p:txBody>
          <a:bodyPr wrap="square">
            <a:spAutoFit/>
          </a:bodyPr>
          <a:lstStyle/>
          <a:p>
            <a:pPr lvl="0">
              <a:spcBef>
                <a:spcPts val="5"/>
              </a:spcBef>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USER</a:t>
            </a:r>
            <a:r>
              <a:rPr lang="en-US" sz="1800" b="1" u="sng" spc="-2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ISSUED</a:t>
            </a:r>
            <a:r>
              <a:rPr lang="en-US" sz="1800" b="1" u="sng" spc="-2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BOOK</a:t>
            </a:r>
            <a:r>
              <a:rPr lang="en-US" sz="1800" b="1" u="sng" spc="-20" dirty="0">
                <a:effectLst/>
                <a:latin typeface="Arial" panose="020B0604020202020204" pitchFamily="34" charset="0"/>
                <a:ea typeface="Symbol" panose="05050102010706020507" pitchFamily="18" charset="2"/>
                <a:cs typeface="Arial MT"/>
              </a:rPr>
              <a:t> LIST</a:t>
            </a:r>
            <a:r>
              <a:rPr lang="en-US" sz="1800" b="1" spc="-2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Picture 3">
            <a:extLst>
              <a:ext uri="{FF2B5EF4-FFF2-40B4-BE49-F238E27FC236}">
                <a16:creationId xmlns:a16="http://schemas.microsoft.com/office/drawing/2014/main" xmlns="" id="{45285228-6D0C-4435-F2A0-4C0BA7A61B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8820" y="74103"/>
            <a:ext cx="8341113" cy="4910851"/>
          </a:xfrm>
          <a:prstGeom prst="rect">
            <a:avLst/>
          </a:prstGeom>
        </p:spPr>
      </p:pic>
      <p:sp>
        <p:nvSpPr>
          <p:cNvPr id="8" name="Rectangle 5">
            <a:extLst>
              <a:ext uri="{FF2B5EF4-FFF2-40B4-BE49-F238E27FC236}">
                <a16:creationId xmlns:a16="http://schemas.microsoft.com/office/drawing/2014/main" xmlns="" id="{1D0A1827-B6D5-45CE-864E-D3CC6B84FC7F}"/>
              </a:ext>
            </a:extLst>
          </p:cNvPr>
          <p:cNvSpPr>
            <a:spLocks noChangeArrowheads="1"/>
          </p:cNvSpPr>
          <p:nvPr/>
        </p:nvSpPr>
        <p:spPr bwMode="auto">
          <a:xfrm>
            <a:off x="0" y="5241912"/>
            <a:ext cx="1228413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Issued Books List</a:t>
            </a:r>
            <a:r>
              <a:rPr kumimoji="0" lang="en-US" altLang="en-US" sz="1800" b="0" i="0" u="none" strike="noStrike" cap="none" normalizeH="0" baseline="0" dirty="0">
                <a:ln>
                  <a:noFill/>
                </a:ln>
                <a:solidFill>
                  <a:schemeClr val="tx1"/>
                </a:solidFill>
                <a:effectLst/>
                <a:latin typeface="Arial" panose="020B0604020202020204" pitchFamily="34" charset="0"/>
              </a:rPr>
              <a:t>: Displays details of issued books, including book name, ISBN, issue/return dates, and any fines.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Download Report</a:t>
            </a:r>
            <a:r>
              <a:rPr kumimoji="0" lang="en-US" altLang="en-US" sz="1800" b="0" i="0" u="none" strike="noStrike" cap="none" normalizeH="0" baseline="0" dirty="0">
                <a:ln>
                  <a:noFill/>
                </a:ln>
                <a:solidFill>
                  <a:schemeClr val="tx1"/>
                </a:solidFill>
                <a:effectLst/>
                <a:latin typeface="Arial" panose="020B0604020202020204" pitchFamily="34" charset="0"/>
              </a:rPr>
              <a:t>: Users can download their book report using the provided button.</a:t>
            </a:r>
          </a:p>
        </p:txBody>
      </p:sp>
    </p:spTree>
    <p:extLst>
      <p:ext uri="{BB962C8B-B14F-4D97-AF65-F5344CB8AC3E}">
        <p14:creationId xmlns:p14="http://schemas.microsoft.com/office/powerpoint/2010/main" val="543652708"/>
      </p:ext>
    </p:extLst>
  </p:cSld>
  <p:clrMapOvr>
    <a:masterClrMapping/>
  </p:clrMapOvr>
  <p:transition spd="slow">
    <p:spli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2130CC6-3904-CD4D-2F27-5D2A417F26AB}"/>
              </a:ext>
            </a:extLst>
          </p:cNvPr>
          <p:cNvSpPr txBox="1"/>
          <p:nvPr/>
        </p:nvSpPr>
        <p:spPr>
          <a:xfrm>
            <a:off x="-12245" y="4419"/>
            <a:ext cx="6101860" cy="369332"/>
          </a:xfrm>
          <a:prstGeom prst="rect">
            <a:avLst/>
          </a:prstGeom>
          <a:noFill/>
        </p:spPr>
        <p:txBody>
          <a:bodyPr wrap="square">
            <a:spAutoFit/>
          </a:bodyPr>
          <a:lstStyle/>
          <a:p>
            <a:pPr lvl="0">
              <a:spcBef>
                <a:spcPts val="755"/>
              </a:spcBef>
              <a:buSzPts val="1400"/>
              <a:tabLst>
                <a:tab pos="1028700" algn="l"/>
              </a:tabLst>
            </a:pPr>
            <a:r>
              <a:rPr lang="en-US" sz="1800" b="1" u="sng" spc="0" dirty="0">
                <a:effectLst/>
                <a:latin typeface="Arial" panose="020B0604020202020204" pitchFamily="34" charset="0"/>
                <a:ea typeface="Symbol" panose="05050102010706020507" pitchFamily="18" charset="2"/>
                <a:cs typeface="Arial MT"/>
              </a:rPr>
              <a:t>USER</a:t>
            </a:r>
            <a:r>
              <a:rPr lang="en-US" sz="1800" b="1" u="sng" spc="-1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VIEW</a:t>
            </a:r>
            <a:r>
              <a:rPr lang="en-US" sz="1800" b="1" u="sng" spc="-15" dirty="0">
                <a:effectLst/>
                <a:latin typeface="Arial" panose="020B0604020202020204" pitchFamily="34" charset="0"/>
                <a:ea typeface="Symbol" panose="05050102010706020507" pitchFamily="18" charset="2"/>
                <a:cs typeface="Arial MT"/>
              </a:rPr>
              <a:t> </a:t>
            </a:r>
            <a:r>
              <a:rPr lang="en-US" sz="1800" b="1" u="sng" spc="-20" dirty="0">
                <a:effectLst/>
                <a:latin typeface="Arial" panose="020B0604020202020204" pitchFamily="34" charset="0"/>
                <a:ea typeface="Symbol" panose="05050102010706020507" pitchFamily="18" charset="2"/>
                <a:cs typeface="Arial MT"/>
              </a:rPr>
              <a:t>BOOKS</a:t>
            </a:r>
            <a:r>
              <a:rPr lang="en-US" sz="1800" b="1" spc="-2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Image 105">
            <a:extLst>
              <a:ext uri="{FF2B5EF4-FFF2-40B4-BE49-F238E27FC236}">
                <a16:creationId xmlns:a16="http://schemas.microsoft.com/office/drawing/2014/main" xmlns="" id="{4F36D7F3-847F-4F23-23FA-A4560A50C164}"/>
              </a:ext>
            </a:extLst>
          </p:cNvPr>
          <p:cNvPicPr>
            <a:picLocks/>
          </p:cNvPicPr>
          <p:nvPr/>
        </p:nvPicPr>
        <p:blipFill>
          <a:blip r:embed="rId2" cstate="print"/>
          <a:stretch>
            <a:fillRect/>
          </a:stretch>
        </p:blipFill>
        <p:spPr>
          <a:xfrm>
            <a:off x="2608576" y="49919"/>
            <a:ext cx="9179168" cy="4783016"/>
          </a:xfrm>
          <a:prstGeom prst="rect">
            <a:avLst/>
          </a:prstGeom>
        </p:spPr>
      </p:pic>
      <p:sp>
        <p:nvSpPr>
          <p:cNvPr id="2" name="Rectangle 1">
            <a:extLst>
              <a:ext uri="{FF2B5EF4-FFF2-40B4-BE49-F238E27FC236}">
                <a16:creationId xmlns:a16="http://schemas.microsoft.com/office/drawing/2014/main" xmlns="" id="{C725526B-3325-EAB7-8D64-6FFA7DA6F655}"/>
              </a:ext>
            </a:extLst>
          </p:cNvPr>
          <p:cNvSpPr>
            <a:spLocks noChangeArrowheads="1"/>
          </p:cNvSpPr>
          <p:nvPr/>
        </p:nvSpPr>
        <p:spPr bwMode="auto">
          <a:xfrm>
            <a:off x="1" y="5005090"/>
            <a:ext cx="12192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Book List Overview</a:t>
            </a:r>
            <a:r>
              <a:rPr kumimoji="0" lang="en-US" altLang="en-US" sz="1800" b="0" i="0" u="none" strike="noStrike" cap="none" normalizeH="0" baseline="0" dirty="0">
                <a:ln>
                  <a:noFill/>
                </a:ln>
                <a:solidFill>
                  <a:schemeClr val="tx1"/>
                </a:solidFill>
                <a:effectLst/>
                <a:latin typeface="Arial" panose="020B0604020202020204" pitchFamily="34" charset="0"/>
              </a:rPr>
              <a:t>: Displays a list of available programming books with details like author, ISBN, price, and publication date.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Book Images &amp; Info</a:t>
            </a:r>
            <a:r>
              <a:rPr kumimoji="0" lang="en-US" altLang="en-US" sz="1800" b="0" i="0" u="none" strike="noStrike" cap="none" normalizeH="0" baseline="0" dirty="0">
                <a:ln>
                  <a:noFill/>
                </a:ln>
                <a:solidFill>
                  <a:schemeClr val="tx1"/>
                </a:solidFill>
                <a:effectLst/>
                <a:latin typeface="Arial" panose="020B0604020202020204" pitchFamily="34" charset="0"/>
              </a:rPr>
              <a:t>: Each book entry includes a cover image, making it easier for users to identify books visually.</a:t>
            </a:r>
          </a:p>
        </p:txBody>
      </p:sp>
    </p:spTree>
    <p:extLst>
      <p:ext uri="{BB962C8B-B14F-4D97-AF65-F5344CB8AC3E}">
        <p14:creationId xmlns:p14="http://schemas.microsoft.com/office/powerpoint/2010/main" val="296290063"/>
      </p:ext>
    </p:extLst>
  </p:cSld>
  <p:clrMapOvr>
    <a:masterClrMapping/>
  </p:clrMapOvr>
  <p:transition spd="slow">
    <p:spli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C756C072-C903-295A-0237-06866BB42138}"/>
              </a:ext>
            </a:extLst>
          </p:cNvPr>
          <p:cNvSpPr txBox="1"/>
          <p:nvPr/>
        </p:nvSpPr>
        <p:spPr>
          <a:xfrm>
            <a:off x="56203" y="-27350"/>
            <a:ext cx="6101860" cy="369332"/>
          </a:xfrm>
          <a:prstGeom prst="rect">
            <a:avLst/>
          </a:prstGeom>
          <a:noFill/>
        </p:spPr>
        <p:txBody>
          <a:bodyPr wrap="square">
            <a:spAutoFit/>
          </a:bodyPr>
          <a:lstStyle/>
          <a:p>
            <a:pPr lvl="0">
              <a:spcBef>
                <a:spcPts val="5"/>
              </a:spcBef>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USER</a:t>
            </a:r>
            <a:r>
              <a:rPr lang="en-US" sz="1800" b="1" u="sng" spc="-2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PROFILE</a:t>
            </a:r>
            <a:r>
              <a:rPr lang="en-US" sz="1800" b="1" spc="-15" dirty="0">
                <a:effectLst/>
                <a:latin typeface="Arial" panose="020B0604020202020204" pitchFamily="34" charset="0"/>
                <a:ea typeface="Symbol" panose="05050102010706020507" pitchFamily="18" charset="2"/>
                <a:cs typeface="Arial MT"/>
              </a:rPr>
              <a:t> </a:t>
            </a:r>
            <a:r>
              <a:rPr lang="en-US" sz="1800" b="1" spc="0" dirty="0">
                <a:effectLst/>
                <a:latin typeface="Arial" panose="020B0604020202020204" pitchFamily="34" charset="0"/>
                <a:ea typeface="Symbol" panose="05050102010706020507" pitchFamily="18" charset="2"/>
                <a:cs typeface="Arial MT"/>
              </a:rPr>
              <a:t>&amp;</a:t>
            </a:r>
            <a:r>
              <a:rPr lang="en-US" sz="1800" b="1" spc="-4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USER</a:t>
            </a:r>
            <a:r>
              <a:rPr lang="en-US" sz="1800" b="1" u="sng" spc="-2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UPDATE</a:t>
            </a:r>
            <a:r>
              <a:rPr lang="en-US" sz="1800" b="1" u="sng" spc="-15" dirty="0">
                <a:effectLst/>
                <a:latin typeface="Arial" panose="020B0604020202020204" pitchFamily="34" charset="0"/>
                <a:ea typeface="Symbol" panose="05050102010706020507" pitchFamily="18" charset="2"/>
                <a:cs typeface="Arial MT"/>
              </a:rPr>
              <a:t> </a:t>
            </a:r>
            <a:r>
              <a:rPr lang="en-US" sz="1800" b="1" u="sng" spc="-10" dirty="0">
                <a:effectLst/>
                <a:latin typeface="Arial" panose="020B0604020202020204" pitchFamily="34" charset="0"/>
                <a:ea typeface="Symbol" panose="05050102010706020507" pitchFamily="18" charset="2"/>
                <a:cs typeface="Arial MT"/>
              </a:rPr>
              <a:t>PROFILE</a:t>
            </a:r>
            <a:r>
              <a:rPr lang="en-US" sz="1800" b="1" spc="20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Image 108">
            <a:extLst>
              <a:ext uri="{FF2B5EF4-FFF2-40B4-BE49-F238E27FC236}">
                <a16:creationId xmlns:a16="http://schemas.microsoft.com/office/drawing/2014/main" xmlns="" id="{1599474D-C6B7-C0C6-4885-D4792F22E9A3}"/>
              </a:ext>
            </a:extLst>
          </p:cNvPr>
          <p:cNvPicPr>
            <a:picLocks/>
          </p:cNvPicPr>
          <p:nvPr/>
        </p:nvPicPr>
        <p:blipFill>
          <a:blip r:embed="rId2" cstate="print"/>
          <a:stretch>
            <a:fillRect/>
          </a:stretch>
        </p:blipFill>
        <p:spPr>
          <a:xfrm>
            <a:off x="5126335" y="85086"/>
            <a:ext cx="6613475" cy="3343913"/>
          </a:xfrm>
          <a:prstGeom prst="rect">
            <a:avLst/>
          </a:prstGeom>
        </p:spPr>
      </p:pic>
      <p:pic>
        <p:nvPicPr>
          <p:cNvPr id="5" name="Image 109">
            <a:extLst>
              <a:ext uri="{FF2B5EF4-FFF2-40B4-BE49-F238E27FC236}">
                <a16:creationId xmlns:a16="http://schemas.microsoft.com/office/drawing/2014/main" xmlns="" id="{87A129D7-4879-F2BF-4D79-58F5E5D9E74D}"/>
              </a:ext>
            </a:extLst>
          </p:cNvPr>
          <p:cNvPicPr>
            <a:picLocks/>
          </p:cNvPicPr>
          <p:nvPr/>
        </p:nvPicPr>
        <p:blipFill>
          <a:blip r:embed="rId3" cstate="print"/>
          <a:stretch>
            <a:fillRect/>
          </a:stretch>
        </p:blipFill>
        <p:spPr>
          <a:xfrm>
            <a:off x="5337337" y="3538097"/>
            <a:ext cx="5572760" cy="1443403"/>
          </a:xfrm>
          <a:prstGeom prst="rect">
            <a:avLst/>
          </a:prstGeom>
        </p:spPr>
      </p:pic>
      <p:sp>
        <p:nvSpPr>
          <p:cNvPr id="6" name="TextBox 5">
            <a:extLst>
              <a:ext uri="{FF2B5EF4-FFF2-40B4-BE49-F238E27FC236}">
                <a16:creationId xmlns:a16="http://schemas.microsoft.com/office/drawing/2014/main" xmlns="" id="{ACBD87E9-697F-A310-8B68-F093225E8602}"/>
              </a:ext>
            </a:extLst>
          </p:cNvPr>
          <p:cNvSpPr txBox="1"/>
          <p:nvPr/>
        </p:nvSpPr>
        <p:spPr>
          <a:xfrm>
            <a:off x="70577" y="3672498"/>
            <a:ext cx="6100762" cy="369332"/>
          </a:xfrm>
          <a:prstGeom prst="rect">
            <a:avLst/>
          </a:prstGeom>
          <a:noFill/>
        </p:spPr>
        <p:txBody>
          <a:bodyPr wrap="square">
            <a:spAutoFit/>
          </a:bodyPr>
          <a:lstStyle/>
          <a:p>
            <a:r>
              <a:rPr lang="en-IN" b="1" u="sng" dirty="0"/>
              <a:t>UPDATE MESSAGE FOR USER :-</a:t>
            </a:r>
          </a:p>
        </p:txBody>
      </p:sp>
      <p:sp>
        <p:nvSpPr>
          <p:cNvPr id="7" name="Rectangle 2">
            <a:extLst>
              <a:ext uri="{FF2B5EF4-FFF2-40B4-BE49-F238E27FC236}">
                <a16:creationId xmlns:a16="http://schemas.microsoft.com/office/drawing/2014/main" xmlns="" id="{EDEB8C1E-3625-73EC-277A-6FF00ECCA127}"/>
              </a:ext>
            </a:extLst>
          </p:cNvPr>
          <p:cNvSpPr>
            <a:spLocks noChangeArrowheads="1"/>
          </p:cNvSpPr>
          <p:nvPr/>
        </p:nvSpPr>
        <p:spPr bwMode="auto">
          <a:xfrm>
            <a:off x="0" y="4996788"/>
            <a:ext cx="1208816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User Profile Update</a:t>
            </a:r>
            <a:r>
              <a:rPr kumimoji="0" lang="en-US" altLang="en-US" sz="1800" b="0" i="0" u="none" strike="noStrike" cap="none" normalizeH="0" baseline="0" dirty="0">
                <a:ln>
                  <a:noFill/>
                </a:ln>
                <a:solidFill>
                  <a:schemeClr val="tx1"/>
                </a:solidFill>
                <a:effectLst/>
                <a:latin typeface="Arial" panose="020B0604020202020204" pitchFamily="34" charset="0"/>
              </a:rPr>
              <a:t> – The profile page of a Library Management System allows users to update their details such as name, mobile number, and email.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Successful Update Message</a:t>
            </a:r>
            <a:r>
              <a:rPr kumimoji="0" lang="en-US" altLang="en-US" sz="1800" b="0" i="0" u="none" strike="noStrike" cap="none" normalizeH="0" baseline="0" dirty="0">
                <a:ln>
                  <a:noFill/>
                </a:ln>
                <a:solidFill>
                  <a:schemeClr val="tx1"/>
                </a:solidFill>
                <a:effectLst/>
                <a:latin typeface="Arial" panose="020B0604020202020204" pitchFamily="34" charset="0"/>
              </a:rPr>
              <a:t> – A confirmation popup appears after updating, indicating the update was successful. </a:t>
            </a:r>
          </a:p>
        </p:txBody>
      </p:sp>
    </p:spTree>
    <p:extLst>
      <p:ext uri="{BB962C8B-B14F-4D97-AF65-F5344CB8AC3E}">
        <p14:creationId xmlns:p14="http://schemas.microsoft.com/office/powerpoint/2010/main" val="1674027348"/>
      </p:ext>
    </p:extLst>
  </p:cSld>
  <p:clrMapOvr>
    <a:masterClrMapping/>
  </p:clrMapOvr>
  <p:transition spd="slow">
    <p:spli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4E34DB0-FD24-FF15-FC74-ED6E2B12A0B0}"/>
              </a:ext>
            </a:extLst>
          </p:cNvPr>
          <p:cNvSpPr txBox="1"/>
          <p:nvPr/>
        </p:nvSpPr>
        <p:spPr>
          <a:xfrm>
            <a:off x="34829" y="-11842"/>
            <a:ext cx="6101860" cy="369332"/>
          </a:xfrm>
          <a:prstGeom prst="rect">
            <a:avLst/>
          </a:prstGeom>
          <a:noFill/>
        </p:spPr>
        <p:txBody>
          <a:bodyPr wrap="square">
            <a:spAutoFit/>
          </a:bodyPr>
          <a:lstStyle/>
          <a:p>
            <a:pPr lvl="0">
              <a:spcBef>
                <a:spcPts val="5"/>
              </a:spcBef>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USER</a:t>
            </a:r>
            <a:r>
              <a:rPr lang="en-US" sz="1800" b="1" u="sng" spc="-3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DOWNLOAD</a:t>
            </a:r>
            <a:r>
              <a:rPr lang="en-US" sz="1800" b="1" u="sng" spc="-3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PROFILE</a:t>
            </a:r>
            <a:r>
              <a:rPr lang="en-US" sz="1800" b="1" u="sng" spc="-30" dirty="0">
                <a:effectLst/>
                <a:latin typeface="Arial" panose="020B0604020202020204" pitchFamily="34" charset="0"/>
                <a:ea typeface="Symbol" panose="05050102010706020507" pitchFamily="18" charset="2"/>
                <a:cs typeface="Arial MT"/>
              </a:rPr>
              <a:t> </a:t>
            </a:r>
            <a:r>
              <a:rPr lang="en-US" sz="1800" b="1" u="sng" spc="-25" dirty="0">
                <a:effectLst/>
                <a:latin typeface="Arial" panose="020B0604020202020204" pitchFamily="34" charset="0"/>
                <a:ea typeface="Symbol" panose="05050102010706020507" pitchFamily="18" charset="2"/>
                <a:cs typeface="Arial MT"/>
              </a:rPr>
              <a:t>PDF</a:t>
            </a:r>
            <a:r>
              <a:rPr lang="en-US" sz="1800" b="1" spc="-25"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Image 112">
            <a:extLst>
              <a:ext uri="{FF2B5EF4-FFF2-40B4-BE49-F238E27FC236}">
                <a16:creationId xmlns:a16="http://schemas.microsoft.com/office/drawing/2014/main" xmlns="" id="{277C0AF9-1655-1C47-E736-D5E9263E309E}"/>
              </a:ext>
            </a:extLst>
          </p:cNvPr>
          <p:cNvPicPr>
            <a:picLocks/>
          </p:cNvPicPr>
          <p:nvPr/>
        </p:nvPicPr>
        <p:blipFill>
          <a:blip r:embed="rId2" cstate="print"/>
          <a:stretch>
            <a:fillRect/>
          </a:stretch>
        </p:blipFill>
        <p:spPr>
          <a:xfrm>
            <a:off x="2576052" y="523757"/>
            <a:ext cx="9056645" cy="4254719"/>
          </a:xfrm>
          <a:prstGeom prst="rect">
            <a:avLst/>
          </a:prstGeom>
        </p:spPr>
      </p:pic>
      <p:sp>
        <p:nvSpPr>
          <p:cNvPr id="5" name="Rectangle 2">
            <a:extLst>
              <a:ext uri="{FF2B5EF4-FFF2-40B4-BE49-F238E27FC236}">
                <a16:creationId xmlns:a16="http://schemas.microsoft.com/office/drawing/2014/main" xmlns="" id="{670DAA71-747E-C548-6C9F-9396DC5E7E1C}"/>
              </a:ext>
            </a:extLst>
          </p:cNvPr>
          <p:cNvSpPr>
            <a:spLocks noChangeArrowheads="1"/>
          </p:cNvSpPr>
          <p:nvPr/>
        </p:nvSpPr>
        <p:spPr bwMode="auto">
          <a:xfrm>
            <a:off x="0" y="4991813"/>
            <a:ext cx="1207811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User Profile PDF</a:t>
            </a:r>
            <a:r>
              <a:rPr kumimoji="0" lang="en-US" altLang="en-US" sz="1800" b="0" i="0" u="none" strike="noStrike" cap="none" normalizeH="0" baseline="0" dirty="0">
                <a:ln>
                  <a:noFill/>
                </a:ln>
                <a:solidFill>
                  <a:schemeClr val="tx1"/>
                </a:solidFill>
                <a:effectLst/>
                <a:latin typeface="Arial" panose="020B0604020202020204" pitchFamily="34" charset="0"/>
              </a:rPr>
              <a:t> – A document displaying the user's profile details, including name, roll number, email, gender, mobile number, field, and registration date.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Formatted Layout</a:t>
            </a:r>
            <a:r>
              <a:rPr kumimoji="0" lang="en-US" altLang="en-US" sz="1800" b="0" i="0" u="none" strike="noStrike" cap="none" normalizeH="0" baseline="0" dirty="0">
                <a:ln>
                  <a:noFill/>
                </a:ln>
                <a:solidFill>
                  <a:schemeClr val="tx1"/>
                </a:solidFill>
                <a:effectLst/>
                <a:latin typeface="Arial" panose="020B0604020202020204" pitchFamily="34" charset="0"/>
              </a:rPr>
              <a:t> – The profile is neatly organized in a table with a profile picture, making the information easy to read. </a:t>
            </a:r>
          </a:p>
        </p:txBody>
      </p:sp>
    </p:spTree>
    <p:extLst>
      <p:ext uri="{BB962C8B-B14F-4D97-AF65-F5344CB8AC3E}">
        <p14:creationId xmlns:p14="http://schemas.microsoft.com/office/powerpoint/2010/main" val="1860264604"/>
      </p:ext>
    </p:extLst>
  </p:cSld>
  <p:clrMapOvr>
    <a:masterClrMapping/>
  </p:clrMapOvr>
  <p:transition spd="slow">
    <p:spli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58FD541-95CE-1165-C858-9958C714B15C}"/>
              </a:ext>
            </a:extLst>
          </p:cNvPr>
          <p:cNvSpPr txBox="1"/>
          <p:nvPr/>
        </p:nvSpPr>
        <p:spPr>
          <a:xfrm>
            <a:off x="-45572" y="-9954"/>
            <a:ext cx="6101860" cy="369332"/>
          </a:xfrm>
          <a:prstGeom prst="rect">
            <a:avLst/>
          </a:prstGeom>
          <a:noFill/>
        </p:spPr>
        <p:txBody>
          <a:bodyPr wrap="square">
            <a:spAutoFit/>
          </a:bodyPr>
          <a:lstStyle/>
          <a:p>
            <a:pPr lvl="0">
              <a:spcBef>
                <a:spcPts val="5"/>
              </a:spcBef>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USER</a:t>
            </a:r>
            <a:r>
              <a:rPr lang="en-US" sz="1800" b="1" u="sng" spc="-3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DOWNLOAD </a:t>
            </a:r>
            <a:r>
              <a:rPr lang="en-US" sz="1800" b="1" u="sng" spc="-35" dirty="0">
                <a:effectLst/>
                <a:latin typeface="Arial" panose="020B0604020202020204" pitchFamily="34" charset="0"/>
                <a:ea typeface="Symbol" panose="05050102010706020507" pitchFamily="18" charset="2"/>
                <a:cs typeface="Arial MT"/>
              </a:rPr>
              <a:t>ISSUEBOOK LIST REPORT PDF</a:t>
            </a:r>
            <a:r>
              <a:rPr lang="en-US" sz="1800" b="1" spc="-35"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Picture 3">
            <a:extLst>
              <a:ext uri="{FF2B5EF4-FFF2-40B4-BE49-F238E27FC236}">
                <a16:creationId xmlns:a16="http://schemas.microsoft.com/office/drawing/2014/main" xmlns="" id="{D9B552F2-6E4D-1B80-73D2-4B88C62857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9098" y="408415"/>
            <a:ext cx="8593015" cy="4548553"/>
          </a:xfrm>
          <a:prstGeom prst="rect">
            <a:avLst/>
          </a:prstGeom>
        </p:spPr>
      </p:pic>
      <p:sp>
        <p:nvSpPr>
          <p:cNvPr id="2" name="Rectangle 1">
            <a:extLst>
              <a:ext uri="{FF2B5EF4-FFF2-40B4-BE49-F238E27FC236}">
                <a16:creationId xmlns:a16="http://schemas.microsoft.com/office/drawing/2014/main" xmlns="" id="{7E8B1D4E-9491-6439-E34C-55E2A1C2D723}"/>
              </a:ext>
            </a:extLst>
          </p:cNvPr>
          <p:cNvSpPr>
            <a:spLocks noChangeArrowheads="1"/>
          </p:cNvSpPr>
          <p:nvPr/>
        </p:nvSpPr>
        <p:spPr bwMode="auto">
          <a:xfrm>
            <a:off x="0" y="5093580"/>
            <a:ext cx="1203468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Student Book Issue Report</a:t>
            </a:r>
            <a:r>
              <a:rPr kumimoji="0" lang="en-US" altLang="en-US" sz="1800" b="0" i="0" u="none" strike="noStrike" cap="none" normalizeH="0" baseline="0" dirty="0">
                <a:ln>
                  <a:noFill/>
                </a:ln>
                <a:solidFill>
                  <a:schemeClr val="tx1"/>
                </a:solidFill>
                <a:effectLst/>
                <a:latin typeface="Arial" panose="020B0604020202020204" pitchFamily="34" charset="0"/>
              </a:rPr>
              <a:t> – Displays details of a student (Name: Kishan, Roll No: 69) and a list of issued books.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Issued Books &amp; Fines</a:t>
            </a:r>
            <a:r>
              <a:rPr kumimoji="0" lang="en-US" altLang="en-US" sz="1800" b="0" i="0" u="none" strike="noStrike" cap="none" normalizeH="0" baseline="0" dirty="0">
                <a:ln>
                  <a:noFill/>
                </a:ln>
                <a:solidFill>
                  <a:schemeClr val="tx1"/>
                </a:solidFill>
                <a:effectLst/>
                <a:latin typeface="Arial" panose="020B0604020202020204" pitchFamily="34" charset="0"/>
              </a:rPr>
              <a:t> – The table lists books (PHP &amp; Python), their issue/return dates, and any applicable fines. </a:t>
            </a:r>
          </a:p>
        </p:txBody>
      </p:sp>
    </p:spTree>
    <p:extLst>
      <p:ext uri="{BB962C8B-B14F-4D97-AF65-F5344CB8AC3E}">
        <p14:creationId xmlns:p14="http://schemas.microsoft.com/office/powerpoint/2010/main" val="2173143782"/>
      </p:ext>
    </p:extLst>
  </p:cSld>
  <p:clrMapOvr>
    <a:masterClrMapping/>
  </p:clrMapOvr>
  <p:transition spd="slow">
    <p:spli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42DB4D5E-854C-C7C8-C641-CEB449EFFD0D}"/>
              </a:ext>
            </a:extLst>
          </p:cNvPr>
          <p:cNvSpPr txBox="1"/>
          <p:nvPr/>
        </p:nvSpPr>
        <p:spPr>
          <a:xfrm>
            <a:off x="-15154" y="-47011"/>
            <a:ext cx="6101860" cy="369332"/>
          </a:xfrm>
          <a:prstGeom prst="rect">
            <a:avLst/>
          </a:prstGeom>
          <a:noFill/>
        </p:spPr>
        <p:txBody>
          <a:bodyPr wrap="square">
            <a:spAutoFit/>
          </a:bodyPr>
          <a:lstStyle/>
          <a:p>
            <a:pPr lvl="0">
              <a:buSzPts val="1400"/>
              <a:tabLst>
                <a:tab pos="728345" algn="l"/>
              </a:tabLst>
            </a:pPr>
            <a:r>
              <a:rPr lang="en-US" sz="1800" b="1" u="sng" spc="0" dirty="0">
                <a:effectLst/>
                <a:latin typeface="Arial" panose="020B0604020202020204" pitchFamily="34" charset="0"/>
                <a:ea typeface="Symbol" panose="05050102010706020507" pitchFamily="18" charset="2"/>
                <a:cs typeface="Arial MT"/>
              </a:rPr>
              <a:t>USER</a:t>
            </a:r>
            <a:r>
              <a:rPr lang="en-US" sz="1800" b="1" u="sng" spc="-3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CHANGE</a:t>
            </a:r>
            <a:r>
              <a:rPr lang="en-US" sz="1800" b="1" u="sng" spc="-30" dirty="0">
                <a:effectLst/>
                <a:latin typeface="Arial" panose="020B0604020202020204" pitchFamily="34" charset="0"/>
                <a:ea typeface="Symbol" panose="05050102010706020507" pitchFamily="18" charset="2"/>
                <a:cs typeface="Arial MT"/>
              </a:rPr>
              <a:t> </a:t>
            </a:r>
            <a:r>
              <a:rPr lang="en-US" sz="1800" b="1" u="sng" spc="-10" dirty="0">
                <a:effectLst/>
                <a:latin typeface="Arial" panose="020B0604020202020204" pitchFamily="34" charset="0"/>
                <a:ea typeface="Symbol" panose="05050102010706020507" pitchFamily="18" charset="2"/>
                <a:cs typeface="Arial MT"/>
              </a:rPr>
              <a:t>PASSWORD</a:t>
            </a:r>
            <a:r>
              <a:rPr lang="en-US" sz="1800" b="1" spc="-1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Picture 3">
            <a:extLst>
              <a:ext uri="{FF2B5EF4-FFF2-40B4-BE49-F238E27FC236}">
                <a16:creationId xmlns:a16="http://schemas.microsoft.com/office/drawing/2014/main" xmlns="" id="{3BECF521-6C3C-12D4-9DAC-EA646202E8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0833" y="-169"/>
            <a:ext cx="8109437" cy="3645877"/>
          </a:xfrm>
          <a:prstGeom prst="rect">
            <a:avLst/>
          </a:prstGeom>
        </p:spPr>
      </p:pic>
      <p:pic>
        <p:nvPicPr>
          <p:cNvPr id="5" name="Image 116">
            <a:extLst>
              <a:ext uri="{FF2B5EF4-FFF2-40B4-BE49-F238E27FC236}">
                <a16:creationId xmlns:a16="http://schemas.microsoft.com/office/drawing/2014/main" xmlns="" id="{691B6694-EC3D-E4EC-7A5F-2AA1DD7B4F7A}"/>
              </a:ext>
            </a:extLst>
          </p:cNvPr>
          <p:cNvPicPr>
            <a:picLocks/>
          </p:cNvPicPr>
          <p:nvPr/>
        </p:nvPicPr>
        <p:blipFill>
          <a:blip r:embed="rId3" cstate="print"/>
          <a:stretch>
            <a:fillRect/>
          </a:stretch>
        </p:blipFill>
        <p:spPr>
          <a:xfrm>
            <a:off x="6003336" y="3731859"/>
            <a:ext cx="5345430" cy="1577560"/>
          </a:xfrm>
          <a:prstGeom prst="rect">
            <a:avLst/>
          </a:prstGeom>
        </p:spPr>
      </p:pic>
      <p:sp>
        <p:nvSpPr>
          <p:cNvPr id="6" name="TextBox 5">
            <a:extLst>
              <a:ext uri="{FF2B5EF4-FFF2-40B4-BE49-F238E27FC236}">
                <a16:creationId xmlns:a16="http://schemas.microsoft.com/office/drawing/2014/main" xmlns="" id="{823E3C67-EC1A-F727-0270-ACD3FF7D31D1}"/>
              </a:ext>
            </a:extLst>
          </p:cNvPr>
          <p:cNvSpPr txBox="1"/>
          <p:nvPr/>
        </p:nvSpPr>
        <p:spPr>
          <a:xfrm>
            <a:off x="-44427" y="3759758"/>
            <a:ext cx="6100762" cy="369332"/>
          </a:xfrm>
          <a:prstGeom prst="rect">
            <a:avLst/>
          </a:prstGeom>
          <a:noFill/>
        </p:spPr>
        <p:txBody>
          <a:bodyPr wrap="square">
            <a:spAutoFit/>
          </a:bodyPr>
          <a:lstStyle/>
          <a:p>
            <a:r>
              <a:rPr lang="en-IN" b="1" u="sng" dirty="0"/>
              <a:t>NEW PASSWORD UPDATE MESSAGE FOR USER :-</a:t>
            </a:r>
          </a:p>
        </p:txBody>
      </p:sp>
      <p:sp>
        <p:nvSpPr>
          <p:cNvPr id="2" name="Rectangle 1">
            <a:extLst>
              <a:ext uri="{FF2B5EF4-FFF2-40B4-BE49-F238E27FC236}">
                <a16:creationId xmlns:a16="http://schemas.microsoft.com/office/drawing/2014/main" xmlns="" id="{1B28FB4B-C7EF-2D07-EE0D-6DECC19E8DDE}"/>
              </a:ext>
            </a:extLst>
          </p:cNvPr>
          <p:cNvSpPr>
            <a:spLocks noChangeArrowheads="1"/>
          </p:cNvSpPr>
          <p:nvPr/>
        </p:nvSpPr>
        <p:spPr bwMode="auto">
          <a:xfrm>
            <a:off x="353962" y="5132911"/>
            <a:ext cx="1111721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The page is part of a </a:t>
            </a:r>
            <a:r>
              <a:rPr kumimoji="0" lang="en-US" altLang="en-US" sz="1800" b="1" i="0" u="none" strike="noStrike" cap="none" normalizeH="0" baseline="0" dirty="0">
                <a:ln>
                  <a:noFill/>
                </a:ln>
                <a:solidFill>
                  <a:schemeClr val="tx1"/>
                </a:solidFill>
                <a:effectLst/>
                <a:latin typeface="Arial" panose="020B0604020202020204" pitchFamily="34" charset="0"/>
              </a:rPr>
              <a:t>Library Management System</a:t>
            </a:r>
            <a:r>
              <a:rPr kumimoji="0" lang="en-US" altLang="en-US" sz="1800" b="0" i="0" u="none" strike="noStrike" cap="none" normalizeH="0" baseline="0" dirty="0">
                <a:ln>
                  <a:noFill/>
                </a:ln>
                <a:solidFill>
                  <a:schemeClr val="tx1"/>
                </a:solidFill>
                <a:effectLst/>
                <a:latin typeface="Arial" panose="020B0604020202020204" pitchFamily="34" charset="0"/>
              </a:rPr>
              <a:t>, allowing users to change their password.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A confirmation message </a:t>
            </a:r>
            <a:r>
              <a:rPr kumimoji="0" lang="en-US" altLang="en-US" sz="1800" b="1" i="0" u="none" strike="noStrike" cap="none" normalizeH="0" baseline="0" dirty="0">
                <a:ln>
                  <a:noFill/>
                </a:ln>
                <a:solidFill>
                  <a:schemeClr val="tx1"/>
                </a:solidFill>
                <a:effectLst/>
                <a:latin typeface="Arial" panose="020B0604020202020204" pitchFamily="34" charset="0"/>
              </a:rPr>
              <a:t>"New Password Updated Successfully"</a:t>
            </a:r>
            <a:r>
              <a:rPr kumimoji="0" lang="en-US" altLang="en-US" sz="1800" b="0" i="0" u="none" strike="noStrike" cap="none" normalizeH="0" baseline="0" dirty="0">
                <a:ln>
                  <a:noFill/>
                </a:ln>
                <a:solidFill>
                  <a:schemeClr val="tx1"/>
                </a:solidFill>
                <a:effectLst/>
                <a:latin typeface="Arial" panose="020B0604020202020204" pitchFamily="34" charset="0"/>
              </a:rPr>
              <a:t> appears after the password change. </a:t>
            </a:r>
          </a:p>
        </p:txBody>
      </p:sp>
    </p:spTree>
    <p:extLst>
      <p:ext uri="{BB962C8B-B14F-4D97-AF65-F5344CB8AC3E}">
        <p14:creationId xmlns:p14="http://schemas.microsoft.com/office/powerpoint/2010/main" val="1804519517"/>
      </p:ext>
    </p:extLst>
  </p:cSld>
  <p:clrMapOvr>
    <a:masterClrMapping/>
  </p:clrMapOvr>
  <p:transition spd="slow">
    <p:spli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BF5BA52-9680-5281-1332-4DBECD0025DE}"/>
              </a:ext>
            </a:extLst>
          </p:cNvPr>
          <p:cNvSpPr txBox="1"/>
          <p:nvPr/>
        </p:nvSpPr>
        <p:spPr>
          <a:xfrm>
            <a:off x="-69973" y="-48908"/>
            <a:ext cx="6101860" cy="369332"/>
          </a:xfrm>
          <a:prstGeom prst="rect">
            <a:avLst/>
          </a:prstGeom>
          <a:noFill/>
        </p:spPr>
        <p:txBody>
          <a:bodyPr wrap="square">
            <a:spAutoFit/>
          </a:bodyPr>
          <a:lstStyle/>
          <a:p>
            <a:pPr lvl="0">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USER</a:t>
            </a:r>
            <a:r>
              <a:rPr lang="en-US" sz="1800" b="1" u="sng" spc="-15" dirty="0">
                <a:effectLst/>
                <a:latin typeface="Arial" panose="020B0604020202020204" pitchFamily="34" charset="0"/>
                <a:ea typeface="Symbol" panose="05050102010706020507" pitchFamily="18" charset="2"/>
                <a:cs typeface="Arial MT"/>
              </a:rPr>
              <a:t> </a:t>
            </a:r>
            <a:r>
              <a:rPr lang="en-US" sz="1800" b="1" u="sng" spc="-10" dirty="0">
                <a:effectLst/>
                <a:latin typeface="Arial" panose="020B0604020202020204" pitchFamily="34" charset="0"/>
                <a:ea typeface="Symbol" panose="05050102010706020507" pitchFamily="18" charset="2"/>
                <a:cs typeface="Arial MT"/>
              </a:rPr>
              <a:t>LOGOUT</a:t>
            </a:r>
            <a:r>
              <a:rPr lang="en-US" sz="1800" b="1" spc="-1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Picture 3">
            <a:extLst>
              <a:ext uri="{FF2B5EF4-FFF2-40B4-BE49-F238E27FC236}">
                <a16:creationId xmlns:a16="http://schemas.microsoft.com/office/drawing/2014/main" xmlns="" id="{998DDD31-7E58-BD3B-7651-05870C1C5F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4229" y="13990"/>
            <a:ext cx="8639908" cy="4882475"/>
          </a:xfrm>
          <a:prstGeom prst="rect">
            <a:avLst/>
          </a:prstGeom>
        </p:spPr>
      </p:pic>
      <p:sp>
        <p:nvSpPr>
          <p:cNvPr id="2" name="Rectangle 1">
            <a:extLst>
              <a:ext uri="{FF2B5EF4-FFF2-40B4-BE49-F238E27FC236}">
                <a16:creationId xmlns:a16="http://schemas.microsoft.com/office/drawing/2014/main" xmlns="" id="{4EDB067D-C771-D34B-8E84-7F4F223B505F}"/>
              </a:ext>
            </a:extLst>
          </p:cNvPr>
          <p:cNvSpPr>
            <a:spLocks noChangeArrowheads="1"/>
          </p:cNvSpPr>
          <p:nvPr/>
        </p:nvSpPr>
        <p:spPr bwMode="auto">
          <a:xfrm>
            <a:off x="88491" y="5251744"/>
            <a:ext cx="88293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buFont typeface="Wingdings" panose="05000000000000000000" pitchFamily="2" charset="2"/>
              <a:buChar char="Ø"/>
            </a:pPr>
            <a:r>
              <a:rPr lang="en-US" b="1" dirty="0"/>
              <a:t>Logout Confirmation</a:t>
            </a:r>
            <a:r>
              <a:rPr lang="en-US" dirty="0"/>
              <a:t> – A popup asks if the user wants to log out, with "Yes" (green) and "No" (red) buttons.</a:t>
            </a:r>
            <a:endParaRPr lang="en-IN" dirty="0"/>
          </a:p>
        </p:txBody>
      </p:sp>
    </p:spTree>
    <p:extLst>
      <p:ext uri="{BB962C8B-B14F-4D97-AF65-F5344CB8AC3E}">
        <p14:creationId xmlns:p14="http://schemas.microsoft.com/office/powerpoint/2010/main" val="118425845"/>
      </p:ext>
    </p:extLst>
  </p:cSld>
  <p:clrMapOvr>
    <a:masterClrMapping/>
  </p:clrMapOvr>
  <p:transition spd="slow">
    <p:spli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2C21328-8159-1102-9BE3-F48000388EB8}"/>
              </a:ext>
            </a:extLst>
          </p:cNvPr>
          <p:cNvSpPr txBox="1"/>
          <p:nvPr/>
        </p:nvSpPr>
        <p:spPr>
          <a:xfrm>
            <a:off x="1812130" y="2043797"/>
            <a:ext cx="9065419" cy="1569660"/>
          </a:xfrm>
          <a:prstGeom prst="rect">
            <a:avLst/>
          </a:prstGeom>
          <a:noFill/>
        </p:spPr>
        <p:txBody>
          <a:bodyPr wrap="square">
            <a:spAutoFit/>
          </a:bodyPr>
          <a:lstStyle/>
          <a:p>
            <a:r>
              <a:rPr lang="en-IN" sz="1800" b="1" dirty="0">
                <a:solidFill>
                  <a:schemeClr val="accent5"/>
                </a:solidFill>
              </a:rPr>
              <a:t>					</a:t>
            </a:r>
            <a:r>
              <a:rPr lang="en-IN" sz="4800" b="1" u="sng" dirty="0">
                <a:solidFill>
                  <a:schemeClr val="accent5"/>
                </a:solidFill>
              </a:rPr>
              <a:t>ADMIN SIDE</a:t>
            </a:r>
          </a:p>
          <a:p>
            <a:r>
              <a:rPr lang="en-IN" sz="4800" b="1" u="sng" dirty="0">
                <a:solidFill>
                  <a:schemeClr val="accent5"/>
                </a:solidFill>
              </a:rPr>
              <a:t>INPUT &amp; OUTPUT SCREEN</a:t>
            </a:r>
          </a:p>
        </p:txBody>
      </p:sp>
    </p:spTree>
    <p:extLst>
      <p:ext uri="{BB962C8B-B14F-4D97-AF65-F5344CB8AC3E}">
        <p14:creationId xmlns:p14="http://schemas.microsoft.com/office/powerpoint/2010/main" val="238358131"/>
      </p:ext>
    </p:extLst>
  </p:cSld>
  <p:clrMapOvr>
    <a:masterClrMapping/>
  </p:clrMapOvr>
  <p:transition>
    <p:spli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7EE8122-9566-D6FF-3C53-F27CF0A11D56}"/>
              </a:ext>
            </a:extLst>
          </p:cNvPr>
          <p:cNvSpPr txBox="1"/>
          <p:nvPr/>
        </p:nvSpPr>
        <p:spPr>
          <a:xfrm>
            <a:off x="-29840" y="-48907"/>
            <a:ext cx="6101860" cy="369332"/>
          </a:xfrm>
          <a:prstGeom prst="rect">
            <a:avLst/>
          </a:prstGeom>
          <a:noFill/>
        </p:spPr>
        <p:txBody>
          <a:bodyPr wrap="square">
            <a:spAutoFit/>
          </a:bodyPr>
          <a:lstStyle/>
          <a:p>
            <a:pPr lvl="0">
              <a:spcBef>
                <a:spcPts val="5"/>
              </a:spcBef>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ADMIN</a:t>
            </a:r>
            <a:r>
              <a:rPr lang="en-US" sz="1800" b="1" u="sng" spc="-20" dirty="0">
                <a:effectLst/>
                <a:latin typeface="Arial" panose="020B0604020202020204" pitchFamily="34" charset="0"/>
                <a:ea typeface="Symbol" panose="05050102010706020507" pitchFamily="18" charset="2"/>
                <a:cs typeface="Arial MT"/>
              </a:rPr>
              <a:t> </a:t>
            </a:r>
            <a:r>
              <a:rPr lang="en-US" sz="1800" b="1" u="sng" spc="-10" dirty="0">
                <a:effectLst/>
                <a:latin typeface="Arial" panose="020B0604020202020204" pitchFamily="34" charset="0"/>
                <a:ea typeface="Symbol" panose="05050102010706020507" pitchFamily="18" charset="2"/>
                <a:cs typeface="Arial MT"/>
              </a:rPr>
              <a:t>LOGIN</a:t>
            </a:r>
            <a:r>
              <a:rPr lang="en-US" sz="1800" b="1" spc="-1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Image 120">
            <a:extLst>
              <a:ext uri="{FF2B5EF4-FFF2-40B4-BE49-F238E27FC236}">
                <a16:creationId xmlns:a16="http://schemas.microsoft.com/office/drawing/2014/main" xmlns="" id="{D0416F5C-3385-FBD8-2390-8D3F8A11F12F}"/>
              </a:ext>
            </a:extLst>
          </p:cNvPr>
          <p:cNvPicPr>
            <a:picLocks/>
          </p:cNvPicPr>
          <p:nvPr/>
        </p:nvPicPr>
        <p:blipFill>
          <a:blip r:embed="rId2" cstate="print"/>
          <a:stretch>
            <a:fillRect/>
          </a:stretch>
        </p:blipFill>
        <p:spPr>
          <a:xfrm>
            <a:off x="2607061" y="33727"/>
            <a:ext cx="7784124" cy="3716216"/>
          </a:xfrm>
          <a:prstGeom prst="rect">
            <a:avLst/>
          </a:prstGeom>
        </p:spPr>
      </p:pic>
      <p:pic>
        <p:nvPicPr>
          <p:cNvPr id="5" name="Image 121">
            <a:extLst>
              <a:ext uri="{FF2B5EF4-FFF2-40B4-BE49-F238E27FC236}">
                <a16:creationId xmlns:a16="http://schemas.microsoft.com/office/drawing/2014/main" xmlns="" id="{DA24E40B-5715-59A3-2EC6-1104BCE7C7E0}"/>
              </a:ext>
            </a:extLst>
          </p:cNvPr>
          <p:cNvPicPr>
            <a:picLocks/>
          </p:cNvPicPr>
          <p:nvPr/>
        </p:nvPicPr>
        <p:blipFill>
          <a:blip r:embed="rId3" cstate="print"/>
          <a:stretch>
            <a:fillRect/>
          </a:stretch>
        </p:blipFill>
        <p:spPr>
          <a:xfrm>
            <a:off x="5942088" y="3816520"/>
            <a:ext cx="5345723" cy="1316297"/>
          </a:xfrm>
          <a:prstGeom prst="rect">
            <a:avLst/>
          </a:prstGeom>
        </p:spPr>
      </p:pic>
      <p:sp>
        <p:nvSpPr>
          <p:cNvPr id="6" name="TextBox 5">
            <a:extLst>
              <a:ext uri="{FF2B5EF4-FFF2-40B4-BE49-F238E27FC236}">
                <a16:creationId xmlns:a16="http://schemas.microsoft.com/office/drawing/2014/main" xmlns="" id="{E9F21E9C-520F-BFF4-D02C-8300CD66BADF}"/>
              </a:ext>
            </a:extLst>
          </p:cNvPr>
          <p:cNvSpPr txBox="1"/>
          <p:nvPr/>
        </p:nvSpPr>
        <p:spPr>
          <a:xfrm>
            <a:off x="-39415" y="3786796"/>
            <a:ext cx="6100762" cy="369332"/>
          </a:xfrm>
          <a:prstGeom prst="rect">
            <a:avLst/>
          </a:prstGeom>
          <a:noFill/>
        </p:spPr>
        <p:txBody>
          <a:bodyPr wrap="square">
            <a:spAutoFit/>
          </a:bodyPr>
          <a:lstStyle/>
          <a:p>
            <a:r>
              <a:rPr lang="en-IN" b="1" u="sng" dirty="0"/>
              <a:t>LOGIN SUCCESSFULLY MESSAGE FOR ADMIN :-</a:t>
            </a:r>
          </a:p>
        </p:txBody>
      </p:sp>
      <p:sp>
        <p:nvSpPr>
          <p:cNvPr id="2" name="Rectangle 1">
            <a:extLst>
              <a:ext uri="{FF2B5EF4-FFF2-40B4-BE49-F238E27FC236}">
                <a16:creationId xmlns:a16="http://schemas.microsoft.com/office/drawing/2014/main" xmlns="" id="{F06F01DE-F1D3-95F1-3302-172C15E8740D}"/>
              </a:ext>
            </a:extLst>
          </p:cNvPr>
          <p:cNvSpPr>
            <a:spLocks noChangeArrowheads="1"/>
          </p:cNvSpPr>
          <p:nvPr/>
        </p:nvSpPr>
        <p:spPr bwMode="auto">
          <a:xfrm>
            <a:off x="0" y="4837092"/>
            <a:ext cx="1201501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This page is the </a:t>
            </a:r>
            <a:r>
              <a:rPr kumimoji="0" lang="en-US" altLang="en-US" sz="1800" b="1" i="0" u="none" strike="noStrike" cap="none" normalizeH="0" baseline="0" dirty="0">
                <a:ln>
                  <a:noFill/>
                </a:ln>
                <a:solidFill>
                  <a:schemeClr val="tx1"/>
                </a:solidFill>
                <a:effectLst/>
                <a:latin typeface="Arial" panose="020B0604020202020204" pitchFamily="34" charset="0"/>
              </a:rPr>
              <a:t>Admin Login</a:t>
            </a:r>
            <a:r>
              <a:rPr kumimoji="0" lang="en-US" altLang="en-US" sz="1800" b="0" i="0" u="none" strike="noStrike" cap="none" normalizeH="0" baseline="0" dirty="0">
                <a:ln>
                  <a:noFill/>
                </a:ln>
                <a:solidFill>
                  <a:schemeClr val="tx1"/>
                </a:solidFill>
                <a:effectLst/>
                <a:latin typeface="Arial" panose="020B0604020202020204" pitchFamily="34" charset="0"/>
              </a:rPr>
              <a:t> interface of the Library Management System, where the admin enters their email and password to log in.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A confirmation pop-up appears after successful login, indicating </a:t>
            </a:r>
            <a:r>
              <a:rPr kumimoji="0" lang="en-US" altLang="en-US" sz="1800" b="1" i="0" u="none" strike="noStrike" cap="none" normalizeH="0" baseline="0" dirty="0">
                <a:ln>
                  <a:noFill/>
                </a:ln>
                <a:solidFill>
                  <a:schemeClr val="tx1"/>
                </a:solidFill>
                <a:effectLst/>
                <a:latin typeface="Arial" panose="020B0604020202020204" pitchFamily="34" charset="0"/>
              </a:rPr>
              <a:t>"Login successfully."</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493901790"/>
      </p:ext>
    </p:extLst>
  </p:cSld>
  <p:clrMapOvr>
    <a:masterClrMapping/>
  </p:clrMapOvr>
  <p:transition spd="slow">
    <p:spli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0C3F46-673E-9B56-22F7-9E057EA0DED2}"/>
              </a:ext>
            </a:extLst>
          </p:cNvPr>
          <p:cNvSpPr>
            <a:spLocks noGrp="1"/>
          </p:cNvSpPr>
          <p:nvPr>
            <p:ph type="title"/>
          </p:nvPr>
        </p:nvSpPr>
        <p:spPr/>
        <p:txBody>
          <a:bodyPr>
            <a:normAutofit fontScale="90000"/>
          </a:bodyPr>
          <a:lstStyle/>
          <a:p>
            <a:r>
              <a:rPr lang="en-US" sz="4000" b="1" kern="0" dirty="0">
                <a:uFill>
                  <a:solidFill>
                    <a:srgbClr val="000000"/>
                  </a:solidFill>
                </a:uFill>
                <a:latin typeface="Arial" panose="020B0604020202020204" pitchFamily="34" charset="0"/>
                <a:ea typeface="Arial" panose="020B0604020202020204" pitchFamily="34" charset="0"/>
              </a:rPr>
              <a:t>3</a:t>
            </a:r>
            <a:r>
              <a:rPr lang="en-US" sz="4000" kern="0" dirty="0">
                <a:uFill>
                  <a:solidFill>
                    <a:srgbClr val="000000"/>
                  </a:solidFill>
                </a:uFill>
                <a:latin typeface="Arial" panose="020B0604020202020204" pitchFamily="34" charset="0"/>
                <a:ea typeface="Arial" panose="020B0604020202020204" pitchFamily="34" charset="0"/>
              </a:rPr>
              <a:t>.  </a:t>
            </a:r>
            <a:r>
              <a:rPr lang="en-US" sz="4000" b="1" u="sng" kern="0" dirty="0">
                <a:effectLst/>
                <a:uFill>
                  <a:solidFill>
                    <a:srgbClr val="000000"/>
                  </a:solidFill>
                </a:uFill>
                <a:latin typeface="Arial" panose="020B0604020202020204" pitchFamily="34" charset="0"/>
                <a:ea typeface="Arial" panose="020B0604020202020204" pitchFamily="34" charset="0"/>
              </a:rPr>
              <a:t>AN</a:t>
            </a:r>
            <a:r>
              <a:rPr lang="en-US" sz="4000" b="1" u="sng" kern="0" spc="-25" dirty="0">
                <a:effectLst/>
                <a:uFill>
                  <a:solidFill>
                    <a:srgbClr val="000000"/>
                  </a:solidFill>
                </a:uFill>
                <a:latin typeface="Arial" panose="020B0604020202020204" pitchFamily="34" charset="0"/>
                <a:ea typeface="Arial" panose="020B0604020202020204" pitchFamily="34" charset="0"/>
              </a:rPr>
              <a:t> </a:t>
            </a:r>
            <a:r>
              <a:rPr lang="en-US" sz="4000" b="1" u="sng" kern="0" dirty="0">
                <a:effectLst/>
                <a:uFill>
                  <a:solidFill>
                    <a:srgbClr val="000000"/>
                  </a:solidFill>
                </a:uFill>
                <a:latin typeface="Arial" panose="020B0604020202020204" pitchFamily="34" charset="0"/>
                <a:ea typeface="Arial" panose="020B0604020202020204" pitchFamily="34" charset="0"/>
              </a:rPr>
              <a:t>EXISTIN</a:t>
            </a:r>
            <a:r>
              <a:rPr lang="en-US" sz="4000" b="1" u="sng" kern="0" spc="-5" dirty="0">
                <a:effectLst/>
                <a:uFill>
                  <a:solidFill>
                    <a:srgbClr val="000000"/>
                  </a:solidFill>
                </a:uFill>
                <a:latin typeface="Arial" panose="020B0604020202020204" pitchFamily="34" charset="0"/>
                <a:ea typeface="Arial" panose="020B0604020202020204" pitchFamily="34" charset="0"/>
              </a:rPr>
              <a:t> </a:t>
            </a:r>
            <a:r>
              <a:rPr lang="en-US" sz="4000" b="1" u="sng" kern="0" spc="-10" dirty="0">
                <a:effectLst/>
                <a:uFill>
                  <a:solidFill>
                    <a:srgbClr val="000000"/>
                  </a:solidFill>
                </a:uFill>
                <a:latin typeface="Arial" panose="020B0604020202020204" pitchFamily="34" charset="0"/>
                <a:ea typeface="Arial" panose="020B0604020202020204" pitchFamily="34" charset="0"/>
              </a:rPr>
              <a:t>SYSTEM</a:t>
            </a:r>
            <a:r>
              <a:rPr lang="en-IN" sz="1800" b="1" u="sng" kern="0" dirty="0">
                <a:effectLst/>
                <a:uFill>
                  <a:solidFill>
                    <a:srgbClr val="000000"/>
                  </a:solidFill>
                </a:uFill>
                <a:latin typeface="Arial" panose="020B0604020202020204" pitchFamily="34" charset="0"/>
                <a:ea typeface="Arial" panose="020B0604020202020204" pitchFamily="34" charset="0"/>
              </a:rPr>
              <a:t/>
            </a:r>
            <a:br>
              <a:rPr lang="en-IN" sz="1800" b="1" u="sng" kern="0" dirty="0">
                <a:effectLst/>
                <a:uFill>
                  <a:solidFill>
                    <a:srgbClr val="000000"/>
                  </a:solidFill>
                </a:uFill>
                <a:latin typeface="Arial" panose="020B0604020202020204" pitchFamily="34" charset="0"/>
                <a:ea typeface="Arial" panose="020B0604020202020204" pitchFamily="34" charset="0"/>
              </a:rPr>
            </a:br>
            <a:endParaRPr lang="en-IN" dirty="0"/>
          </a:p>
        </p:txBody>
      </p:sp>
      <p:sp>
        <p:nvSpPr>
          <p:cNvPr id="5" name="Rectangle 2">
            <a:extLst>
              <a:ext uri="{FF2B5EF4-FFF2-40B4-BE49-F238E27FC236}">
                <a16:creationId xmlns:a16="http://schemas.microsoft.com/office/drawing/2014/main" xmlns="" id="{683CD3C3-27C9-6906-9923-88482AB839E1}"/>
              </a:ext>
            </a:extLst>
          </p:cNvPr>
          <p:cNvSpPr>
            <a:spLocks noChangeArrowheads="1"/>
          </p:cNvSpPr>
          <p:nvPr/>
        </p:nvSpPr>
        <p:spPr bwMode="auto">
          <a:xfrm>
            <a:off x="1000125" y="2234477"/>
            <a:ext cx="107061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Koha</a:t>
            </a:r>
            <a:r>
              <a:rPr kumimoji="0" lang="en-US" altLang="en-US" sz="2000" b="0" i="0" u="none" strike="noStrike" cap="none" normalizeH="0" baseline="0" dirty="0">
                <a:ln>
                  <a:noFill/>
                </a:ln>
                <a:solidFill>
                  <a:schemeClr val="tx1"/>
                </a:solidFill>
                <a:effectLst/>
                <a:latin typeface="Arial" panose="020B0604020202020204" pitchFamily="34" charset="0"/>
              </a:rPr>
              <a:t> is an open-source Library Management System (LMS) widely used by libraries around the world.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It allows </a:t>
            </a:r>
            <a:r>
              <a:rPr kumimoji="0" lang="en-US" altLang="en-US" sz="2000" b="1" i="0" u="none" strike="noStrike" cap="none" normalizeH="0" baseline="0" dirty="0">
                <a:ln>
                  <a:noFill/>
                </a:ln>
                <a:solidFill>
                  <a:schemeClr val="tx1"/>
                </a:solidFill>
                <a:effectLst/>
                <a:latin typeface="Arial" panose="020B0604020202020204" pitchFamily="34" charset="0"/>
              </a:rPr>
              <a:t>admins</a:t>
            </a:r>
            <a:r>
              <a:rPr kumimoji="0" lang="en-US" altLang="en-US" sz="2000" b="0" i="0" u="none" strike="noStrike" cap="none" normalizeH="0" baseline="0" dirty="0">
                <a:ln>
                  <a:noFill/>
                </a:ln>
                <a:solidFill>
                  <a:schemeClr val="tx1"/>
                </a:solidFill>
                <a:effectLst/>
                <a:latin typeface="Arial" panose="020B0604020202020204" pitchFamily="34" charset="0"/>
              </a:rPr>
              <a:t> to manage book cataloging, circulation (issues, returns, and renewals), user management, and generate reports like overdue books and fines.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For </a:t>
            </a:r>
            <a:r>
              <a:rPr kumimoji="0" lang="en-US" altLang="en-US" sz="2000" b="1" i="0" u="none" strike="noStrike" cap="none" normalizeH="0" baseline="0" dirty="0">
                <a:ln>
                  <a:noFill/>
                </a:ln>
                <a:solidFill>
                  <a:schemeClr val="tx1"/>
                </a:solidFill>
                <a:effectLst/>
                <a:latin typeface="Arial" panose="020B0604020202020204" pitchFamily="34" charset="0"/>
              </a:rPr>
              <a:t>users</a:t>
            </a:r>
            <a:r>
              <a:rPr kumimoji="0" lang="en-US" altLang="en-US" sz="2000" b="0" i="0" u="none" strike="noStrike" cap="none" normalizeH="0" baseline="0" dirty="0">
                <a:ln>
                  <a:noFill/>
                </a:ln>
                <a:solidFill>
                  <a:schemeClr val="tx1"/>
                </a:solidFill>
                <a:effectLst/>
                <a:latin typeface="Arial" panose="020B0604020202020204" pitchFamily="34" charset="0"/>
              </a:rPr>
              <a:t>, Koha provides features like searching for books, viewing their issued books, managing profiles, and checking due dates and fines.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 system is built on a </a:t>
            </a:r>
            <a:r>
              <a:rPr kumimoji="0" lang="en-US" altLang="en-US" sz="2000" b="1" i="0" u="none" strike="noStrike" cap="none" normalizeH="0" baseline="0" dirty="0">
                <a:ln>
                  <a:noFill/>
                </a:ln>
                <a:solidFill>
                  <a:schemeClr val="tx1"/>
                </a:solidFill>
                <a:effectLst/>
                <a:latin typeface="Arial" panose="020B0604020202020204" pitchFamily="34" charset="0"/>
              </a:rPr>
              <a:t>web-based interface</a:t>
            </a:r>
            <a:r>
              <a:rPr kumimoji="0" lang="en-US" altLang="en-US" sz="2000" b="0" i="0" u="none" strike="noStrike" cap="none" normalizeH="0" baseline="0" dirty="0">
                <a:ln>
                  <a:noFill/>
                </a:ln>
                <a:solidFill>
                  <a:schemeClr val="tx1"/>
                </a:solidFill>
                <a:effectLst/>
                <a:latin typeface="Arial" panose="020B0604020202020204" pitchFamily="34" charset="0"/>
              </a:rPr>
              <a:t> using </a:t>
            </a:r>
            <a:r>
              <a:rPr kumimoji="0" lang="en-US" altLang="en-US" sz="2000" b="1" i="0" u="none" strike="noStrike" cap="none" normalizeH="0" baseline="0" dirty="0">
                <a:ln>
                  <a:noFill/>
                </a:ln>
                <a:solidFill>
                  <a:schemeClr val="tx1"/>
                </a:solidFill>
                <a:effectLst/>
                <a:latin typeface="Arial" panose="020B0604020202020204" pitchFamily="34" charset="0"/>
              </a:rPr>
              <a:t>Perl</a:t>
            </a:r>
            <a:r>
              <a:rPr kumimoji="0" lang="en-US" altLang="en-US" sz="2000" b="0" i="0" u="none" strike="noStrike" cap="none" normalizeH="0" baseline="0" dirty="0">
                <a:ln>
                  <a:noFill/>
                </a:ln>
                <a:solidFill>
                  <a:schemeClr val="tx1"/>
                </a:solidFill>
                <a:effectLst/>
                <a:latin typeface="Arial" panose="020B0604020202020204" pitchFamily="34" charset="0"/>
              </a:rPr>
              <a:t> and </a:t>
            </a:r>
            <a:r>
              <a:rPr kumimoji="0" lang="en-US" altLang="en-US" sz="2000" b="1" i="0" u="none" strike="noStrike" cap="none" normalizeH="0" baseline="0" dirty="0">
                <a:ln>
                  <a:noFill/>
                </a:ln>
                <a:solidFill>
                  <a:schemeClr val="tx1"/>
                </a:solidFill>
                <a:effectLst/>
                <a:latin typeface="Arial" panose="020B0604020202020204" pitchFamily="34" charset="0"/>
              </a:rPr>
              <a:t>MySQL</a:t>
            </a:r>
            <a:r>
              <a:rPr kumimoji="0" lang="en-US" altLang="en-US" sz="2000" b="0" i="0" u="none" strike="noStrike" cap="none" normalizeH="0" baseline="0" dirty="0">
                <a:ln>
                  <a:noFill/>
                </a:ln>
                <a:solidFill>
                  <a:schemeClr val="tx1"/>
                </a:solidFill>
                <a:effectLst/>
                <a:latin typeface="Arial" panose="020B0604020202020204" pitchFamily="34" charset="0"/>
              </a:rPr>
              <a:t> and is customizable to suit specific needs.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Its open-source nature makes it a flexible and secure solution for libraries.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3123773"/>
      </p:ext>
    </p:extLst>
  </p:cSld>
  <p:clrMapOvr>
    <a:masterClrMapping/>
  </p:clrMapOvr>
  <p:transition spd="slow">
    <p:spli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7303817-9049-547B-1982-D77C8846C821}"/>
              </a:ext>
            </a:extLst>
          </p:cNvPr>
          <p:cNvSpPr txBox="1"/>
          <p:nvPr/>
        </p:nvSpPr>
        <p:spPr>
          <a:xfrm>
            <a:off x="22197" y="-2014"/>
            <a:ext cx="6101860" cy="369332"/>
          </a:xfrm>
          <a:prstGeom prst="rect">
            <a:avLst/>
          </a:prstGeom>
          <a:noFill/>
        </p:spPr>
        <p:txBody>
          <a:bodyPr wrap="square">
            <a:spAutoFit/>
          </a:bodyPr>
          <a:lstStyle/>
          <a:p>
            <a:pPr lvl="0">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ADMIN</a:t>
            </a:r>
            <a:r>
              <a:rPr lang="en-US" sz="1800" b="1" u="sng" spc="-20" dirty="0">
                <a:effectLst/>
                <a:latin typeface="Arial" panose="020B0604020202020204" pitchFamily="34" charset="0"/>
                <a:ea typeface="Symbol" panose="05050102010706020507" pitchFamily="18" charset="2"/>
                <a:cs typeface="Arial MT"/>
              </a:rPr>
              <a:t> </a:t>
            </a:r>
            <a:r>
              <a:rPr lang="en-US" sz="1800" b="1" u="sng" spc="-10" dirty="0">
                <a:effectLst/>
                <a:latin typeface="Arial" panose="020B0604020202020204" pitchFamily="34" charset="0"/>
                <a:ea typeface="Symbol" panose="05050102010706020507" pitchFamily="18" charset="2"/>
                <a:cs typeface="Arial MT"/>
              </a:rPr>
              <a:t>DASHBOARD</a:t>
            </a:r>
            <a:r>
              <a:rPr lang="en-US" sz="1800" b="1" spc="-1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Image 122">
            <a:extLst>
              <a:ext uri="{FF2B5EF4-FFF2-40B4-BE49-F238E27FC236}">
                <a16:creationId xmlns:a16="http://schemas.microsoft.com/office/drawing/2014/main" xmlns="" id="{DB705271-F62A-963D-6B4E-3976CF7B175E}"/>
              </a:ext>
            </a:extLst>
          </p:cNvPr>
          <p:cNvPicPr>
            <a:picLocks/>
          </p:cNvPicPr>
          <p:nvPr/>
        </p:nvPicPr>
        <p:blipFill>
          <a:blip r:embed="rId2" cstate="print"/>
          <a:stretch>
            <a:fillRect/>
          </a:stretch>
        </p:blipFill>
        <p:spPr>
          <a:xfrm>
            <a:off x="2760593" y="131949"/>
            <a:ext cx="8944708" cy="4681318"/>
          </a:xfrm>
          <a:prstGeom prst="rect">
            <a:avLst/>
          </a:prstGeom>
        </p:spPr>
      </p:pic>
      <p:sp>
        <p:nvSpPr>
          <p:cNvPr id="5" name="Rectangle 2">
            <a:extLst>
              <a:ext uri="{FF2B5EF4-FFF2-40B4-BE49-F238E27FC236}">
                <a16:creationId xmlns:a16="http://schemas.microsoft.com/office/drawing/2014/main" xmlns="" id="{F028BA87-8E1D-2121-E234-9E519058C015}"/>
              </a:ext>
            </a:extLst>
          </p:cNvPr>
          <p:cNvSpPr>
            <a:spLocks noChangeArrowheads="1"/>
          </p:cNvSpPr>
          <p:nvPr/>
        </p:nvSpPr>
        <p:spPr bwMode="auto">
          <a:xfrm>
            <a:off x="373626" y="4633801"/>
            <a:ext cx="1172005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This is the </a:t>
            </a:r>
            <a:r>
              <a:rPr kumimoji="0" lang="en-US" altLang="en-US" sz="1800" b="1" i="0" u="none" strike="noStrike" cap="none" normalizeH="0" baseline="0" dirty="0">
                <a:ln>
                  <a:noFill/>
                </a:ln>
                <a:solidFill>
                  <a:schemeClr val="tx1"/>
                </a:solidFill>
                <a:effectLst/>
                <a:latin typeface="Arial" panose="020B0604020202020204" pitchFamily="34" charset="0"/>
              </a:rPr>
              <a:t>Admin Dashboard</a:t>
            </a:r>
            <a:r>
              <a:rPr kumimoji="0" lang="en-US" altLang="en-US" sz="1800" b="0" i="0" u="none" strike="noStrike" cap="none" normalizeH="0" baseline="0" dirty="0">
                <a:ln>
                  <a:noFill/>
                </a:ln>
                <a:solidFill>
                  <a:schemeClr val="tx1"/>
                </a:solidFill>
                <a:effectLst/>
                <a:latin typeface="Arial" panose="020B0604020202020204" pitchFamily="34" charset="0"/>
              </a:rPr>
              <a:t> of the Library Management System, displaying key statistics like books listed, registered users, and categories. </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The navigation menu allows the admin to manage categories, authors, books, issue books, registered students, change passwords, and log out. </a:t>
            </a:r>
          </a:p>
        </p:txBody>
      </p:sp>
    </p:spTree>
    <p:extLst>
      <p:ext uri="{BB962C8B-B14F-4D97-AF65-F5344CB8AC3E}">
        <p14:creationId xmlns:p14="http://schemas.microsoft.com/office/powerpoint/2010/main" val="2221928455"/>
      </p:ext>
    </p:extLst>
  </p:cSld>
  <p:clrMapOvr>
    <a:masterClrMapping/>
  </p:clrMapOvr>
  <p:transition spd="slow">
    <p:spli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1B48CD9-B27C-10E8-ACF8-E6BCC41369C9}"/>
              </a:ext>
            </a:extLst>
          </p:cNvPr>
          <p:cNvSpPr txBox="1"/>
          <p:nvPr/>
        </p:nvSpPr>
        <p:spPr>
          <a:xfrm>
            <a:off x="-36028" y="-58737"/>
            <a:ext cx="3693628" cy="646331"/>
          </a:xfrm>
          <a:prstGeom prst="rect">
            <a:avLst/>
          </a:prstGeom>
          <a:noFill/>
        </p:spPr>
        <p:txBody>
          <a:bodyPr wrap="square">
            <a:spAutoFit/>
          </a:bodyPr>
          <a:lstStyle/>
          <a:p>
            <a:pPr lvl="0">
              <a:spcBef>
                <a:spcPts val="375"/>
              </a:spcBef>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ADMIN</a:t>
            </a:r>
            <a:r>
              <a:rPr lang="en-US" sz="1800" b="1" u="sng" spc="-4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VIEW</a:t>
            </a:r>
            <a:r>
              <a:rPr lang="en-US" sz="1800" b="1" u="sng" spc="-3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BOOKS</a:t>
            </a:r>
            <a:r>
              <a:rPr lang="en-US" sz="1800" b="1" u="sng" spc="-2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OR</a:t>
            </a:r>
            <a:r>
              <a:rPr lang="en-US" sz="1800" b="1" u="sng" spc="-2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EDIT</a:t>
            </a:r>
            <a:r>
              <a:rPr lang="en-US" sz="1800" b="1" u="sng" spc="-1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AND</a:t>
            </a:r>
            <a:r>
              <a:rPr lang="en-US" sz="1800" b="1" u="sng" spc="-2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DELETE</a:t>
            </a:r>
            <a:r>
              <a:rPr lang="en-US" sz="1800" b="1" u="sng" spc="-15" dirty="0">
                <a:effectLst/>
                <a:latin typeface="Arial" panose="020B0604020202020204" pitchFamily="34" charset="0"/>
                <a:ea typeface="Symbol" panose="05050102010706020507" pitchFamily="18" charset="2"/>
                <a:cs typeface="Arial MT"/>
              </a:rPr>
              <a:t> </a:t>
            </a:r>
            <a:r>
              <a:rPr lang="en-US" sz="1800" b="1" u="sng" spc="-20" dirty="0">
                <a:effectLst/>
                <a:latin typeface="Arial" panose="020B0604020202020204" pitchFamily="34" charset="0"/>
                <a:ea typeface="Symbol" panose="05050102010706020507" pitchFamily="18" charset="2"/>
                <a:cs typeface="Arial MT"/>
              </a:rPr>
              <a:t>BOOK</a:t>
            </a:r>
            <a:r>
              <a:rPr lang="en-US" sz="1800" b="1" spc="-2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Image 125">
            <a:extLst>
              <a:ext uri="{FF2B5EF4-FFF2-40B4-BE49-F238E27FC236}">
                <a16:creationId xmlns:a16="http://schemas.microsoft.com/office/drawing/2014/main" xmlns="" id="{A2CCB99D-5426-803E-2D88-C37334DB2B66}"/>
              </a:ext>
            </a:extLst>
          </p:cNvPr>
          <p:cNvPicPr>
            <a:picLocks/>
          </p:cNvPicPr>
          <p:nvPr/>
        </p:nvPicPr>
        <p:blipFill>
          <a:blip r:embed="rId2" cstate="print"/>
          <a:stretch>
            <a:fillRect/>
          </a:stretch>
        </p:blipFill>
        <p:spPr>
          <a:xfrm>
            <a:off x="3442053" y="17583"/>
            <a:ext cx="8523805" cy="3620352"/>
          </a:xfrm>
          <a:prstGeom prst="rect">
            <a:avLst/>
          </a:prstGeom>
        </p:spPr>
      </p:pic>
      <p:pic>
        <p:nvPicPr>
          <p:cNvPr id="5" name="Image 130">
            <a:extLst>
              <a:ext uri="{FF2B5EF4-FFF2-40B4-BE49-F238E27FC236}">
                <a16:creationId xmlns:a16="http://schemas.microsoft.com/office/drawing/2014/main" xmlns="" id="{8899D8A0-BD02-6AD7-D694-230C8B960FD7}"/>
              </a:ext>
            </a:extLst>
          </p:cNvPr>
          <p:cNvPicPr>
            <a:picLocks/>
          </p:cNvPicPr>
          <p:nvPr/>
        </p:nvPicPr>
        <p:blipFill>
          <a:blip r:embed="rId3" cstate="print"/>
          <a:stretch>
            <a:fillRect/>
          </a:stretch>
        </p:blipFill>
        <p:spPr>
          <a:xfrm>
            <a:off x="5245855" y="3696879"/>
            <a:ext cx="5343525" cy="1543715"/>
          </a:xfrm>
          <a:prstGeom prst="rect">
            <a:avLst/>
          </a:prstGeom>
        </p:spPr>
      </p:pic>
      <p:sp>
        <p:nvSpPr>
          <p:cNvPr id="6" name="TextBox 5">
            <a:extLst>
              <a:ext uri="{FF2B5EF4-FFF2-40B4-BE49-F238E27FC236}">
                <a16:creationId xmlns:a16="http://schemas.microsoft.com/office/drawing/2014/main" xmlns="" id="{F6FE0CC1-5F41-4E3B-10B4-8D66A49685DF}"/>
              </a:ext>
            </a:extLst>
          </p:cNvPr>
          <p:cNvSpPr txBox="1"/>
          <p:nvPr/>
        </p:nvSpPr>
        <p:spPr>
          <a:xfrm>
            <a:off x="-34497" y="3674650"/>
            <a:ext cx="5343525" cy="646331"/>
          </a:xfrm>
          <a:prstGeom prst="rect">
            <a:avLst/>
          </a:prstGeom>
          <a:noFill/>
        </p:spPr>
        <p:txBody>
          <a:bodyPr wrap="square">
            <a:spAutoFit/>
          </a:bodyPr>
          <a:lstStyle/>
          <a:p>
            <a:r>
              <a:rPr lang="en-IN" b="1" u="sng" dirty="0"/>
              <a:t>BOOK DELETE SUCCESSFULLY MESSAGE FOR  ADMIN :-</a:t>
            </a:r>
          </a:p>
        </p:txBody>
      </p:sp>
      <p:sp>
        <p:nvSpPr>
          <p:cNvPr id="2" name="Rectangle 1">
            <a:extLst>
              <a:ext uri="{FF2B5EF4-FFF2-40B4-BE49-F238E27FC236}">
                <a16:creationId xmlns:a16="http://schemas.microsoft.com/office/drawing/2014/main" xmlns="" id="{69D2FC29-7A77-C06B-F11A-B05C32551F1E}"/>
              </a:ext>
            </a:extLst>
          </p:cNvPr>
          <p:cNvSpPr>
            <a:spLocks noChangeArrowheads="1"/>
          </p:cNvSpPr>
          <p:nvPr/>
        </p:nvSpPr>
        <p:spPr bwMode="auto">
          <a:xfrm>
            <a:off x="1091383" y="5063232"/>
            <a:ext cx="835998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Book List Management:</a:t>
            </a:r>
            <a:r>
              <a:rPr kumimoji="0" lang="en-US" altLang="en-US" sz="1800" b="0" i="0" u="none" strike="noStrike" cap="none" normalizeH="0" baseline="0" dirty="0">
                <a:ln>
                  <a:noFill/>
                </a:ln>
                <a:solidFill>
                  <a:schemeClr val="tx1"/>
                </a:solidFill>
                <a:effectLst/>
                <a:latin typeface="Arial" panose="020B0604020202020204" pitchFamily="34" charset="0"/>
              </a:rPr>
              <a:t> Displays book details with edit and delete options.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Deletion Confirmation:</a:t>
            </a:r>
            <a:r>
              <a:rPr kumimoji="0" lang="en-US" altLang="en-US" sz="1800" b="0" i="0" u="none" strike="noStrike" cap="none" normalizeH="0" baseline="0" dirty="0">
                <a:ln>
                  <a:noFill/>
                </a:ln>
                <a:solidFill>
                  <a:schemeClr val="tx1"/>
                </a:solidFill>
                <a:effectLst/>
                <a:latin typeface="Arial" panose="020B0604020202020204" pitchFamily="34" charset="0"/>
              </a:rPr>
              <a:t> Shows a success message when a book is deleted.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7525789"/>
      </p:ext>
    </p:extLst>
  </p:cSld>
  <p:clrMapOvr>
    <a:masterClrMapping/>
  </p:clrMapOvr>
  <p:transition spd="slow">
    <p:spli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4C254D1-8B63-7723-AE75-C83F57CA4200}"/>
              </a:ext>
            </a:extLst>
          </p:cNvPr>
          <p:cNvSpPr txBox="1"/>
          <p:nvPr/>
        </p:nvSpPr>
        <p:spPr>
          <a:xfrm>
            <a:off x="-22412" y="-2456"/>
            <a:ext cx="6101860" cy="369332"/>
          </a:xfrm>
          <a:prstGeom prst="rect">
            <a:avLst/>
          </a:prstGeom>
          <a:noFill/>
        </p:spPr>
        <p:txBody>
          <a:bodyPr wrap="square">
            <a:spAutoFit/>
          </a:bodyPr>
          <a:lstStyle/>
          <a:p>
            <a:pPr lvl="0">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ADMIN</a:t>
            </a:r>
            <a:r>
              <a:rPr lang="en-US" sz="1800" b="1" u="sng" spc="-2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EDIT</a:t>
            </a:r>
            <a:r>
              <a:rPr lang="en-US" sz="1800" b="1" u="sng" spc="-20" dirty="0">
                <a:effectLst/>
                <a:latin typeface="Arial" panose="020B0604020202020204" pitchFamily="34" charset="0"/>
                <a:ea typeface="Symbol" panose="05050102010706020507" pitchFamily="18" charset="2"/>
                <a:cs typeface="Arial MT"/>
              </a:rPr>
              <a:t> BOOK</a:t>
            </a:r>
            <a:r>
              <a:rPr lang="en-US" sz="1800" b="1" spc="-2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Image 126">
            <a:extLst>
              <a:ext uri="{FF2B5EF4-FFF2-40B4-BE49-F238E27FC236}">
                <a16:creationId xmlns:a16="http://schemas.microsoft.com/office/drawing/2014/main" xmlns="" id="{8DE54013-A23C-4004-4AF0-31F8751E6252}"/>
              </a:ext>
            </a:extLst>
          </p:cNvPr>
          <p:cNvPicPr>
            <a:picLocks/>
          </p:cNvPicPr>
          <p:nvPr/>
        </p:nvPicPr>
        <p:blipFill>
          <a:blip r:embed="rId2" cstate="print"/>
          <a:stretch>
            <a:fillRect/>
          </a:stretch>
        </p:blipFill>
        <p:spPr>
          <a:xfrm>
            <a:off x="2425923" y="36238"/>
            <a:ext cx="9718430" cy="4032683"/>
          </a:xfrm>
          <a:prstGeom prst="rect">
            <a:avLst/>
          </a:prstGeom>
        </p:spPr>
      </p:pic>
      <p:pic>
        <p:nvPicPr>
          <p:cNvPr id="5" name="Image 129">
            <a:extLst>
              <a:ext uri="{FF2B5EF4-FFF2-40B4-BE49-F238E27FC236}">
                <a16:creationId xmlns:a16="http://schemas.microsoft.com/office/drawing/2014/main" xmlns="" id="{AD393BCC-C312-0867-3586-EEFE33A17918}"/>
              </a:ext>
            </a:extLst>
          </p:cNvPr>
          <p:cNvPicPr>
            <a:picLocks/>
          </p:cNvPicPr>
          <p:nvPr/>
        </p:nvPicPr>
        <p:blipFill>
          <a:blip r:embed="rId3" cstate="print"/>
          <a:stretch>
            <a:fillRect/>
          </a:stretch>
        </p:blipFill>
        <p:spPr>
          <a:xfrm>
            <a:off x="5624018" y="4130161"/>
            <a:ext cx="5343525" cy="1249973"/>
          </a:xfrm>
          <a:prstGeom prst="rect">
            <a:avLst/>
          </a:prstGeom>
        </p:spPr>
      </p:pic>
      <p:sp>
        <p:nvSpPr>
          <p:cNvPr id="6" name="TextBox 5">
            <a:extLst>
              <a:ext uri="{FF2B5EF4-FFF2-40B4-BE49-F238E27FC236}">
                <a16:creationId xmlns:a16="http://schemas.microsoft.com/office/drawing/2014/main" xmlns="" id="{98EF95A1-CB19-4A86-852E-1CB22CB53261}"/>
              </a:ext>
            </a:extLst>
          </p:cNvPr>
          <p:cNvSpPr txBox="1"/>
          <p:nvPr/>
        </p:nvSpPr>
        <p:spPr>
          <a:xfrm>
            <a:off x="-78126" y="4117790"/>
            <a:ext cx="5092572" cy="646331"/>
          </a:xfrm>
          <a:prstGeom prst="rect">
            <a:avLst/>
          </a:prstGeom>
          <a:noFill/>
        </p:spPr>
        <p:txBody>
          <a:bodyPr wrap="square">
            <a:spAutoFit/>
          </a:bodyPr>
          <a:lstStyle/>
          <a:p>
            <a:r>
              <a:rPr lang="en-IN" b="1" u="sng" dirty="0"/>
              <a:t>BOOK UPDATE SUCCESSFULLY MESSAGE FOR  ADMIN :-</a:t>
            </a:r>
          </a:p>
        </p:txBody>
      </p:sp>
      <p:sp>
        <p:nvSpPr>
          <p:cNvPr id="7" name="Rectangle 2">
            <a:extLst>
              <a:ext uri="{FF2B5EF4-FFF2-40B4-BE49-F238E27FC236}">
                <a16:creationId xmlns:a16="http://schemas.microsoft.com/office/drawing/2014/main" xmlns="" id="{593CC1A1-33EB-4445-8A50-C473B33E5AB2}"/>
              </a:ext>
            </a:extLst>
          </p:cNvPr>
          <p:cNvSpPr>
            <a:spLocks noChangeArrowheads="1"/>
          </p:cNvSpPr>
          <p:nvPr/>
        </p:nvSpPr>
        <p:spPr bwMode="auto">
          <a:xfrm>
            <a:off x="993060" y="5458218"/>
            <a:ext cx="10363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Edit Book Page:</a:t>
            </a:r>
            <a:r>
              <a:rPr kumimoji="0" lang="en-US" altLang="en-US" sz="1800" b="0" i="0" u="none" strike="noStrike" cap="none" normalizeH="0" baseline="0" dirty="0">
                <a:ln>
                  <a:noFill/>
                </a:ln>
                <a:solidFill>
                  <a:schemeClr val="tx1"/>
                </a:solidFill>
                <a:effectLst/>
                <a:latin typeface="Arial" panose="020B0604020202020204" pitchFamily="34" charset="0"/>
              </a:rPr>
              <a:t> Users can update book details like title, category, author, ISBN, and price.</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Success Message:</a:t>
            </a:r>
            <a:r>
              <a:rPr kumimoji="0" lang="en-US" altLang="en-US" sz="1800" b="0" i="0" u="none" strike="noStrike" cap="none" normalizeH="0" baseline="0" dirty="0">
                <a:ln>
                  <a:noFill/>
                </a:ln>
                <a:solidFill>
                  <a:schemeClr val="tx1"/>
                </a:solidFill>
                <a:effectLst/>
                <a:latin typeface="Arial" panose="020B0604020202020204" pitchFamily="34" charset="0"/>
              </a:rPr>
              <a:t> A popup confirms the book was updated successfully.</a:t>
            </a:r>
          </a:p>
        </p:txBody>
      </p:sp>
    </p:spTree>
    <p:extLst>
      <p:ext uri="{BB962C8B-B14F-4D97-AF65-F5344CB8AC3E}">
        <p14:creationId xmlns:p14="http://schemas.microsoft.com/office/powerpoint/2010/main" val="663589148"/>
      </p:ext>
    </p:extLst>
  </p:cSld>
  <p:clrMapOvr>
    <a:masterClrMapping/>
  </p:clrMapOvr>
  <p:transition spd="slow">
    <p:spli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C989198-6278-3170-4044-2AD9137DEA72}"/>
              </a:ext>
            </a:extLst>
          </p:cNvPr>
          <p:cNvSpPr txBox="1"/>
          <p:nvPr/>
        </p:nvSpPr>
        <p:spPr>
          <a:xfrm>
            <a:off x="-43552" y="-51004"/>
            <a:ext cx="6101860" cy="369332"/>
          </a:xfrm>
          <a:prstGeom prst="rect">
            <a:avLst/>
          </a:prstGeom>
          <a:noFill/>
        </p:spPr>
        <p:txBody>
          <a:bodyPr wrap="square">
            <a:spAutoFit/>
          </a:bodyPr>
          <a:lstStyle/>
          <a:p>
            <a:pPr lvl="0">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ADMIN</a:t>
            </a:r>
            <a:r>
              <a:rPr lang="en-US" sz="1800" b="1" u="sng" spc="-2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ADD</a:t>
            </a:r>
            <a:r>
              <a:rPr lang="en-US" sz="1800" b="1" u="sng" spc="-30" dirty="0">
                <a:effectLst/>
                <a:latin typeface="Arial" panose="020B0604020202020204" pitchFamily="34" charset="0"/>
                <a:ea typeface="Symbol" panose="05050102010706020507" pitchFamily="18" charset="2"/>
                <a:cs typeface="Arial MT"/>
              </a:rPr>
              <a:t> </a:t>
            </a:r>
            <a:r>
              <a:rPr lang="en-US" sz="1800" b="1" u="sng" spc="-20" dirty="0">
                <a:effectLst/>
                <a:latin typeface="Arial" panose="020B0604020202020204" pitchFamily="34" charset="0"/>
                <a:ea typeface="Symbol" panose="05050102010706020507" pitchFamily="18" charset="2"/>
                <a:cs typeface="Arial MT"/>
              </a:rPr>
              <a:t>BOOK</a:t>
            </a:r>
            <a:r>
              <a:rPr lang="en-US" sz="1800" b="1" spc="-2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grpSp>
        <p:nvGrpSpPr>
          <p:cNvPr id="4" name="Group 3">
            <a:extLst>
              <a:ext uri="{FF2B5EF4-FFF2-40B4-BE49-F238E27FC236}">
                <a16:creationId xmlns:a16="http://schemas.microsoft.com/office/drawing/2014/main" xmlns="" id="{7C813967-F169-2C4B-5EB5-65AFF6946C6B}"/>
              </a:ext>
            </a:extLst>
          </p:cNvPr>
          <p:cNvGrpSpPr>
            <a:grpSpLocks/>
          </p:cNvGrpSpPr>
          <p:nvPr/>
        </p:nvGrpSpPr>
        <p:grpSpPr>
          <a:xfrm>
            <a:off x="1375005" y="24389"/>
            <a:ext cx="8753733" cy="3753792"/>
            <a:chOff x="0" y="0"/>
            <a:chExt cx="6165850" cy="4062538"/>
          </a:xfrm>
        </p:grpSpPr>
        <p:sp>
          <p:nvSpPr>
            <p:cNvPr id="5" name="Graphic 132">
              <a:extLst>
                <a:ext uri="{FF2B5EF4-FFF2-40B4-BE49-F238E27FC236}">
                  <a16:creationId xmlns:a16="http://schemas.microsoft.com/office/drawing/2014/main" xmlns="" id="{D335BEDA-3B51-51B9-A070-A24DABA09F10}"/>
                </a:ext>
              </a:extLst>
            </p:cNvPr>
            <p:cNvSpPr/>
            <p:nvPr/>
          </p:nvSpPr>
          <p:spPr>
            <a:xfrm>
              <a:off x="0" y="4056188"/>
              <a:ext cx="6165850" cy="6350"/>
            </a:xfrm>
            <a:custGeom>
              <a:avLst/>
              <a:gdLst/>
              <a:ahLst/>
              <a:cxnLst/>
              <a:rect l="l" t="t" r="r" b="b"/>
              <a:pathLst>
                <a:path w="6165850" h="6350">
                  <a:moveTo>
                    <a:pt x="6165850" y="0"/>
                  </a:moveTo>
                  <a:lnTo>
                    <a:pt x="0" y="0"/>
                  </a:lnTo>
                  <a:lnTo>
                    <a:pt x="0" y="6096"/>
                  </a:lnTo>
                  <a:lnTo>
                    <a:pt x="6165850" y="6096"/>
                  </a:lnTo>
                  <a:lnTo>
                    <a:pt x="6165850" y="0"/>
                  </a:lnTo>
                  <a:close/>
                </a:path>
              </a:pathLst>
            </a:custGeom>
            <a:solidFill>
              <a:srgbClr val="D9D9D9"/>
            </a:solidFill>
          </p:spPr>
          <p:txBody>
            <a:bodyPr wrap="square" lIns="0" tIns="0" rIns="0" bIns="0" rtlCol="0">
              <a:prstTxWarp prst="textNoShape">
                <a:avLst/>
              </a:prstTxWarp>
              <a:noAutofit/>
            </a:bodyPr>
            <a:lstStyle/>
            <a:p>
              <a:endParaRPr lang="en-IN"/>
            </a:p>
          </p:txBody>
        </p:sp>
        <p:pic>
          <p:nvPicPr>
            <p:cNvPr id="6" name="Image 133">
              <a:extLst>
                <a:ext uri="{FF2B5EF4-FFF2-40B4-BE49-F238E27FC236}">
                  <a16:creationId xmlns:a16="http://schemas.microsoft.com/office/drawing/2014/main" xmlns="" id="{9FFD6877-5ACE-9E9A-C232-8A1B8F754ECF}"/>
                </a:ext>
              </a:extLst>
            </p:cNvPr>
            <p:cNvPicPr/>
            <p:nvPr/>
          </p:nvPicPr>
          <p:blipFill>
            <a:blip r:embed="rId2" cstate="print"/>
            <a:stretch>
              <a:fillRect/>
            </a:stretch>
          </p:blipFill>
          <p:spPr>
            <a:xfrm>
              <a:off x="956333" y="0"/>
              <a:ext cx="5058410" cy="4029329"/>
            </a:xfrm>
            <a:prstGeom prst="rect">
              <a:avLst/>
            </a:prstGeom>
          </p:spPr>
        </p:pic>
      </p:grpSp>
      <p:pic>
        <p:nvPicPr>
          <p:cNvPr id="7" name="Image 135">
            <a:extLst>
              <a:ext uri="{FF2B5EF4-FFF2-40B4-BE49-F238E27FC236}">
                <a16:creationId xmlns:a16="http://schemas.microsoft.com/office/drawing/2014/main" xmlns="" id="{F47DC2D5-1B40-8EAF-5A9B-93D5DC2778DB}"/>
              </a:ext>
            </a:extLst>
          </p:cNvPr>
          <p:cNvPicPr>
            <a:picLocks/>
          </p:cNvPicPr>
          <p:nvPr/>
        </p:nvPicPr>
        <p:blipFill>
          <a:blip r:embed="rId3" cstate="print"/>
          <a:stretch>
            <a:fillRect/>
          </a:stretch>
        </p:blipFill>
        <p:spPr>
          <a:xfrm>
            <a:off x="4111051" y="3750829"/>
            <a:ext cx="5047533" cy="1272754"/>
          </a:xfrm>
          <a:prstGeom prst="rect">
            <a:avLst/>
          </a:prstGeom>
        </p:spPr>
      </p:pic>
      <p:sp>
        <p:nvSpPr>
          <p:cNvPr id="8" name="TextBox 7">
            <a:extLst>
              <a:ext uri="{FF2B5EF4-FFF2-40B4-BE49-F238E27FC236}">
                <a16:creationId xmlns:a16="http://schemas.microsoft.com/office/drawing/2014/main" xmlns="" id="{F3E9540B-F4C7-88CE-75DE-5E67AB94A62D}"/>
              </a:ext>
            </a:extLst>
          </p:cNvPr>
          <p:cNvSpPr txBox="1"/>
          <p:nvPr/>
        </p:nvSpPr>
        <p:spPr>
          <a:xfrm>
            <a:off x="-80588" y="3796881"/>
            <a:ext cx="4705289" cy="646331"/>
          </a:xfrm>
          <a:prstGeom prst="rect">
            <a:avLst/>
          </a:prstGeom>
          <a:noFill/>
        </p:spPr>
        <p:txBody>
          <a:bodyPr wrap="square">
            <a:spAutoFit/>
          </a:bodyPr>
          <a:lstStyle/>
          <a:p>
            <a:r>
              <a:rPr lang="en-IN" b="1" u="sng" dirty="0"/>
              <a:t>BOOK INSERT SUCCESSFULLY MESSAGE FOR  ADMIN :-</a:t>
            </a:r>
          </a:p>
        </p:txBody>
      </p:sp>
      <p:sp>
        <p:nvSpPr>
          <p:cNvPr id="2" name="Rectangle 1">
            <a:extLst>
              <a:ext uri="{FF2B5EF4-FFF2-40B4-BE49-F238E27FC236}">
                <a16:creationId xmlns:a16="http://schemas.microsoft.com/office/drawing/2014/main" xmlns="" id="{87648DAF-E527-674F-CE8F-E4F87C14B485}"/>
              </a:ext>
            </a:extLst>
          </p:cNvPr>
          <p:cNvSpPr>
            <a:spLocks noChangeArrowheads="1"/>
          </p:cNvSpPr>
          <p:nvPr/>
        </p:nvSpPr>
        <p:spPr bwMode="auto">
          <a:xfrm>
            <a:off x="-50240" y="4697514"/>
            <a:ext cx="121920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This page allows users to add a new book to the library system by entering details like title, author, category, ISBN, price, and uploading a cover image.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After submitting the form, a confirmation popup appears stating "Data inserted successfully," indicating the book was added successfully. </a:t>
            </a:r>
          </a:p>
        </p:txBody>
      </p:sp>
    </p:spTree>
    <p:extLst>
      <p:ext uri="{BB962C8B-B14F-4D97-AF65-F5344CB8AC3E}">
        <p14:creationId xmlns:p14="http://schemas.microsoft.com/office/powerpoint/2010/main" val="4042742855"/>
      </p:ext>
    </p:extLst>
  </p:cSld>
  <p:clrMapOvr>
    <a:masterClrMapping/>
  </p:clrMapOvr>
  <p:transition spd="slow">
    <p:spli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4A9941AE-976D-7A23-3D19-1A66B8A68909}"/>
              </a:ext>
            </a:extLst>
          </p:cNvPr>
          <p:cNvSpPr txBox="1"/>
          <p:nvPr/>
        </p:nvSpPr>
        <p:spPr>
          <a:xfrm>
            <a:off x="-25206" y="143867"/>
            <a:ext cx="3130147" cy="923330"/>
          </a:xfrm>
          <a:prstGeom prst="rect">
            <a:avLst/>
          </a:prstGeom>
          <a:noFill/>
        </p:spPr>
        <p:txBody>
          <a:bodyPr wrap="square">
            <a:spAutoFit/>
          </a:bodyPr>
          <a:lstStyle/>
          <a:p>
            <a:r>
              <a:rPr lang="en-US" sz="1800" b="1" u="sng" dirty="0">
                <a:effectLst/>
                <a:latin typeface="Arial" panose="020B0604020202020204" pitchFamily="34" charset="0"/>
                <a:ea typeface="Arial MT"/>
                <a:cs typeface="Arial MT"/>
              </a:rPr>
              <a:t>ADMIN</a:t>
            </a:r>
            <a:r>
              <a:rPr lang="en-US" sz="1800" b="1" u="sng" spc="-40" dirty="0">
                <a:effectLst/>
                <a:latin typeface="Arial" panose="020B0604020202020204" pitchFamily="34" charset="0"/>
                <a:ea typeface="Arial MT"/>
                <a:cs typeface="Arial MT"/>
              </a:rPr>
              <a:t> </a:t>
            </a:r>
            <a:r>
              <a:rPr lang="en-US" sz="1800" b="1" u="sng" dirty="0">
                <a:effectLst/>
                <a:latin typeface="Arial" panose="020B0604020202020204" pitchFamily="34" charset="0"/>
                <a:ea typeface="Arial MT"/>
                <a:cs typeface="Arial MT"/>
              </a:rPr>
              <a:t>VIEW</a:t>
            </a:r>
            <a:r>
              <a:rPr lang="en-US" sz="1800" b="1" u="sng" spc="-25" dirty="0">
                <a:effectLst/>
                <a:latin typeface="Arial" panose="020B0604020202020204" pitchFamily="34" charset="0"/>
                <a:ea typeface="Arial MT"/>
                <a:cs typeface="Arial MT"/>
              </a:rPr>
              <a:t> </a:t>
            </a:r>
            <a:r>
              <a:rPr lang="en-US" sz="1800" b="1" u="sng" dirty="0">
                <a:effectLst/>
                <a:latin typeface="Arial" panose="020B0604020202020204" pitchFamily="34" charset="0"/>
                <a:ea typeface="Arial MT"/>
                <a:cs typeface="Arial MT"/>
              </a:rPr>
              <a:t>AUTHOR</a:t>
            </a:r>
            <a:r>
              <a:rPr lang="en-US" sz="1800" b="1" u="sng" spc="-25" dirty="0">
                <a:effectLst/>
                <a:latin typeface="Arial" panose="020B0604020202020204" pitchFamily="34" charset="0"/>
                <a:ea typeface="Arial MT"/>
                <a:cs typeface="Arial MT"/>
              </a:rPr>
              <a:t> </a:t>
            </a:r>
            <a:r>
              <a:rPr lang="en-US" sz="1800" b="1" u="sng" dirty="0">
                <a:effectLst/>
                <a:latin typeface="Arial" panose="020B0604020202020204" pitchFamily="34" charset="0"/>
                <a:ea typeface="Arial MT"/>
                <a:cs typeface="Arial MT"/>
              </a:rPr>
              <a:t>OR</a:t>
            </a:r>
            <a:r>
              <a:rPr lang="en-US" sz="1800" b="1" u="sng" spc="-30" dirty="0">
                <a:effectLst/>
                <a:latin typeface="Arial" panose="020B0604020202020204" pitchFamily="34" charset="0"/>
                <a:ea typeface="Arial MT"/>
                <a:cs typeface="Arial MT"/>
              </a:rPr>
              <a:t> </a:t>
            </a:r>
            <a:r>
              <a:rPr lang="en-US" sz="1800" b="1" u="sng" dirty="0">
                <a:effectLst/>
                <a:latin typeface="Arial" panose="020B0604020202020204" pitchFamily="34" charset="0"/>
                <a:ea typeface="Arial MT"/>
                <a:cs typeface="Arial MT"/>
              </a:rPr>
              <a:t>EDIT</a:t>
            </a:r>
            <a:r>
              <a:rPr lang="en-US" sz="1800" b="1" u="sng" spc="-25" dirty="0">
                <a:effectLst/>
                <a:latin typeface="Arial" panose="020B0604020202020204" pitchFamily="34" charset="0"/>
                <a:ea typeface="Arial MT"/>
                <a:cs typeface="Arial MT"/>
              </a:rPr>
              <a:t> </a:t>
            </a:r>
            <a:r>
              <a:rPr lang="en-US" sz="1800" b="1" u="sng" dirty="0">
                <a:effectLst/>
                <a:latin typeface="Arial" panose="020B0604020202020204" pitchFamily="34" charset="0"/>
                <a:ea typeface="Arial MT"/>
                <a:cs typeface="Arial MT"/>
              </a:rPr>
              <a:t>AND</a:t>
            </a:r>
            <a:r>
              <a:rPr lang="en-US" sz="1800" b="1" u="sng" spc="-25" dirty="0">
                <a:effectLst/>
                <a:latin typeface="Arial" panose="020B0604020202020204" pitchFamily="34" charset="0"/>
                <a:ea typeface="Arial MT"/>
                <a:cs typeface="Arial MT"/>
              </a:rPr>
              <a:t> </a:t>
            </a:r>
            <a:r>
              <a:rPr lang="en-US" sz="1800" b="1" u="sng" dirty="0">
                <a:effectLst/>
                <a:latin typeface="Arial" panose="020B0604020202020204" pitchFamily="34" charset="0"/>
                <a:ea typeface="Arial MT"/>
                <a:cs typeface="Arial MT"/>
              </a:rPr>
              <a:t>DELETE</a:t>
            </a:r>
            <a:r>
              <a:rPr lang="en-US" sz="1800" b="1" u="sng" spc="-5" dirty="0">
                <a:effectLst/>
                <a:latin typeface="Arial" panose="020B0604020202020204" pitchFamily="34" charset="0"/>
                <a:ea typeface="Arial MT"/>
                <a:cs typeface="Arial MT"/>
              </a:rPr>
              <a:t>  </a:t>
            </a:r>
            <a:r>
              <a:rPr lang="en-US" sz="1800" b="1" u="sng" spc="-10" dirty="0">
                <a:effectLst/>
                <a:latin typeface="Arial" panose="020B0604020202020204" pitchFamily="34" charset="0"/>
                <a:ea typeface="Arial MT"/>
                <a:cs typeface="Arial MT"/>
              </a:rPr>
              <a:t>AUTHOR</a:t>
            </a:r>
            <a:r>
              <a:rPr lang="en-US" sz="1800" b="1" spc="-10" dirty="0">
                <a:effectLst/>
                <a:latin typeface="Arial" panose="020B0604020202020204" pitchFamily="34" charset="0"/>
                <a:ea typeface="Arial MT"/>
                <a:cs typeface="Arial MT"/>
              </a:rPr>
              <a:t> :-</a:t>
            </a:r>
            <a:endParaRPr lang="en-IN" dirty="0"/>
          </a:p>
        </p:txBody>
      </p:sp>
      <p:pic>
        <p:nvPicPr>
          <p:cNvPr id="4" name="Image 136">
            <a:extLst>
              <a:ext uri="{FF2B5EF4-FFF2-40B4-BE49-F238E27FC236}">
                <a16:creationId xmlns:a16="http://schemas.microsoft.com/office/drawing/2014/main" xmlns="" id="{D608A7D8-3257-392B-C3A3-A6D73BBD9D59}"/>
              </a:ext>
            </a:extLst>
          </p:cNvPr>
          <p:cNvPicPr>
            <a:picLocks/>
          </p:cNvPicPr>
          <p:nvPr/>
        </p:nvPicPr>
        <p:blipFill>
          <a:blip r:embed="rId2" cstate="print"/>
          <a:stretch>
            <a:fillRect/>
          </a:stretch>
        </p:blipFill>
        <p:spPr>
          <a:xfrm>
            <a:off x="2974309" y="91804"/>
            <a:ext cx="9214011" cy="3962399"/>
          </a:xfrm>
          <a:prstGeom prst="rect">
            <a:avLst/>
          </a:prstGeom>
        </p:spPr>
      </p:pic>
      <p:pic>
        <p:nvPicPr>
          <p:cNvPr id="5" name="Image 137">
            <a:extLst>
              <a:ext uri="{FF2B5EF4-FFF2-40B4-BE49-F238E27FC236}">
                <a16:creationId xmlns:a16="http://schemas.microsoft.com/office/drawing/2014/main" xmlns="" id="{A5298F48-5AE1-68FF-38C4-2E11BF0CEFD3}"/>
              </a:ext>
            </a:extLst>
          </p:cNvPr>
          <p:cNvPicPr>
            <a:picLocks/>
          </p:cNvPicPr>
          <p:nvPr/>
        </p:nvPicPr>
        <p:blipFill>
          <a:blip r:embed="rId3" cstate="print"/>
          <a:stretch>
            <a:fillRect/>
          </a:stretch>
        </p:blipFill>
        <p:spPr>
          <a:xfrm>
            <a:off x="4197956" y="4068908"/>
            <a:ext cx="5343525" cy="1209368"/>
          </a:xfrm>
          <a:prstGeom prst="rect">
            <a:avLst/>
          </a:prstGeom>
        </p:spPr>
      </p:pic>
      <p:sp>
        <p:nvSpPr>
          <p:cNvPr id="6" name="TextBox 5">
            <a:extLst>
              <a:ext uri="{FF2B5EF4-FFF2-40B4-BE49-F238E27FC236}">
                <a16:creationId xmlns:a16="http://schemas.microsoft.com/office/drawing/2014/main" xmlns="" id="{47AE82FC-47C8-AE7F-9639-4E6C4D416E4B}"/>
              </a:ext>
            </a:extLst>
          </p:cNvPr>
          <p:cNvSpPr txBox="1"/>
          <p:nvPr/>
        </p:nvSpPr>
        <p:spPr>
          <a:xfrm>
            <a:off x="-55293" y="4119416"/>
            <a:ext cx="4516761" cy="646331"/>
          </a:xfrm>
          <a:prstGeom prst="rect">
            <a:avLst/>
          </a:prstGeom>
          <a:noFill/>
        </p:spPr>
        <p:txBody>
          <a:bodyPr wrap="square">
            <a:spAutoFit/>
          </a:bodyPr>
          <a:lstStyle/>
          <a:p>
            <a:r>
              <a:rPr lang="en-IN" b="1" u="sng" dirty="0"/>
              <a:t>AUTHOR DELETE SUCCESSFULLY MESSAGE FOR  ADMIN :-</a:t>
            </a:r>
          </a:p>
        </p:txBody>
      </p:sp>
      <p:sp>
        <p:nvSpPr>
          <p:cNvPr id="2" name="Rectangle 1">
            <a:extLst>
              <a:ext uri="{FF2B5EF4-FFF2-40B4-BE49-F238E27FC236}">
                <a16:creationId xmlns:a16="http://schemas.microsoft.com/office/drawing/2014/main" xmlns="" id="{3C1E6697-1DF0-FB4B-5106-276D93C3680F}"/>
              </a:ext>
            </a:extLst>
          </p:cNvPr>
          <p:cNvSpPr>
            <a:spLocks noChangeArrowheads="1"/>
          </p:cNvSpPr>
          <p:nvPr/>
        </p:nvSpPr>
        <p:spPr bwMode="auto">
          <a:xfrm>
            <a:off x="-1" y="5207797"/>
            <a:ext cx="1232932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Author List Management :</a:t>
            </a: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Shows a list of authors with ID, name, and registration time and You can edit or delete an author.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Deletion Confirmation :</a:t>
            </a: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A message appears when an author is deleted successfully.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2388794"/>
      </p:ext>
    </p:extLst>
  </p:cSld>
  <p:clrMapOvr>
    <a:masterClrMapping/>
  </p:clrMapOvr>
  <p:transition spd="slow">
    <p:spli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CEF50137-777B-70E0-E5FD-A23883C961D3}"/>
              </a:ext>
            </a:extLst>
          </p:cNvPr>
          <p:cNvSpPr txBox="1"/>
          <p:nvPr/>
        </p:nvSpPr>
        <p:spPr>
          <a:xfrm>
            <a:off x="0" y="0"/>
            <a:ext cx="6100916" cy="369332"/>
          </a:xfrm>
          <a:prstGeom prst="rect">
            <a:avLst/>
          </a:prstGeom>
          <a:noFill/>
        </p:spPr>
        <p:txBody>
          <a:bodyPr wrap="square">
            <a:spAutoFit/>
          </a:bodyPr>
          <a:lstStyle/>
          <a:p>
            <a:pPr lvl="0">
              <a:spcBef>
                <a:spcPts val="375"/>
              </a:spcBef>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ADMIN</a:t>
            </a:r>
            <a:r>
              <a:rPr lang="en-US" sz="1800" b="1" u="sng" spc="-2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EDIT</a:t>
            </a:r>
            <a:r>
              <a:rPr lang="en-US" sz="1800" b="1" u="sng" spc="-5" dirty="0">
                <a:effectLst/>
                <a:latin typeface="Arial" panose="020B0604020202020204" pitchFamily="34" charset="0"/>
                <a:ea typeface="Symbol" panose="05050102010706020507" pitchFamily="18" charset="2"/>
                <a:cs typeface="Arial MT"/>
              </a:rPr>
              <a:t> </a:t>
            </a:r>
            <a:r>
              <a:rPr lang="en-US" sz="1800" b="1" u="sng" spc="-10" dirty="0">
                <a:effectLst/>
                <a:latin typeface="Arial" panose="020B0604020202020204" pitchFamily="34" charset="0"/>
                <a:ea typeface="Symbol" panose="05050102010706020507" pitchFamily="18" charset="2"/>
                <a:cs typeface="Arial MT"/>
              </a:rPr>
              <a:t>AUTHOR</a:t>
            </a:r>
            <a:r>
              <a:rPr lang="en-US" sz="1800" b="1" spc="-1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Image 140">
            <a:extLst>
              <a:ext uri="{FF2B5EF4-FFF2-40B4-BE49-F238E27FC236}">
                <a16:creationId xmlns:a16="http://schemas.microsoft.com/office/drawing/2014/main" xmlns="" id="{641D65A4-4BCC-38F9-2F2A-6BCF408671BC}"/>
              </a:ext>
            </a:extLst>
          </p:cNvPr>
          <p:cNvPicPr>
            <a:picLocks/>
          </p:cNvPicPr>
          <p:nvPr/>
        </p:nvPicPr>
        <p:blipFill>
          <a:blip r:embed="rId2" cstate="print"/>
          <a:stretch>
            <a:fillRect/>
          </a:stretch>
        </p:blipFill>
        <p:spPr>
          <a:xfrm>
            <a:off x="3050458" y="84083"/>
            <a:ext cx="6921909" cy="3350281"/>
          </a:xfrm>
          <a:prstGeom prst="rect">
            <a:avLst/>
          </a:prstGeom>
        </p:spPr>
      </p:pic>
      <p:pic>
        <p:nvPicPr>
          <p:cNvPr id="5" name="Image 141">
            <a:extLst>
              <a:ext uri="{FF2B5EF4-FFF2-40B4-BE49-F238E27FC236}">
                <a16:creationId xmlns:a16="http://schemas.microsoft.com/office/drawing/2014/main" xmlns="" id="{1320D30F-8757-C7F0-D7CA-4043135DA8F6}"/>
              </a:ext>
            </a:extLst>
          </p:cNvPr>
          <p:cNvPicPr>
            <a:picLocks/>
          </p:cNvPicPr>
          <p:nvPr/>
        </p:nvPicPr>
        <p:blipFill>
          <a:blip r:embed="rId3" cstate="print"/>
          <a:stretch>
            <a:fillRect/>
          </a:stretch>
        </p:blipFill>
        <p:spPr>
          <a:xfrm>
            <a:off x="4628842" y="3558621"/>
            <a:ext cx="5343525" cy="1209555"/>
          </a:xfrm>
          <a:prstGeom prst="rect">
            <a:avLst/>
          </a:prstGeom>
        </p:spPr>
      </p:pic>
      <p:sp>
        <p:nvSpPr>
          <p:cNvPr id="6" name="TextBox 5">
            <a:extLst>
              <a:ext uri="{FF2B5EF4-FFF2-40B4-BE49-F238E27FC236}">
                <a16:creationId xmlns:a16="http://schemas.microsoft.com/office/drawing/2014/main" xmlns="" id="{DC166BF7-9098-4C63-0740-BBEAF55F58BB}"/>
              </a:ext>
            </a:extLst>
          </p:cNvPr>
          <p:cNvSpPr txBox="1"/>
          <p:nvPr/>
        </p:nvSpPr>
        <p:spPr>
          <a:xfrm>
            <a:off x="73229" y="3517068"/>
            <a:ext cx="4303562" cy="646331"/>
          </a:xfrm>
          <a:prstGeom prst="rect">
            <a:avLst/>
          </a:prstGeom>
          <a:noFill/>
        </p:spPr>
        <p:txBody>
          <a:bodyPr wrap="square">
            <a:spAutoFit/>
          </a:bodyPr>
          <a:lstStyle/>
          <a:p>
            <a:r>
              <a:rPr lang="en-IN" b="1" u="sng" dirty="0"/>
              <a:t>UPDATE AUTHOR SUCCESSFULLY  MESSAGE FOR  ADMIN :-</a:t>
            </a:r>
          </a:p>
        </p:txBody>
      </p:sp>
      <p:sp>
        <p:nvSpPr>
          <p:cNvPr id="2" name="Rectangle 1"/>
          <p:cNvSpPr>
            <a:spLocks noChangeArrowheads="1"/>
          </p:cNvSpPr>
          <p:nvPr/>
        </p:nvSpPr>
        <p:spPr bwMode="auto">
          <a:xfrm>
            <a:off x="688368" y="4980641"/>
            <a:ext cx="106645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1800" b="1" i="0" u="none" strike="noStrike" cap="none" normalizeH="0" baseline="0" dirty="0" smtClean="0">
                <a:ln>
                  <a:noFill/>
                </a:ln>
                <a:solidFill>
                  <a:schemeClr val="tx1"/>
                </a:solidFill>
                <a:effectLst/>
                <a:latin typeface="Arial" charset="0"/>
                <a:cs typeface="Arial" charset="0"/>
              </a:rPr>
              <a:t>Author Update Form</a:t>
            </a:r>
            <a:r>
              <a:rPr kumimoji="0" lang="en-US" sz="1800" b="0" i="0" u="none" strike="noStrike" cap="none" normalizeH="0" baseline="0" dirty="0" smtClean="0">
                <a:ln>
                  <a:noFill/>
                </a:ln>
                <a:solidFill>
                  <a:schemeClr val="tx1"/>
                </a:solidFill>
                <a:effectLst/>
                <a:latin typeface="Arial" charset="0"/>
                <a:cs typeface="Arial" charset="0"/>
              </a:rPr>
              <a:t> – Users can update the author's name in the Library Management System. </a:t>
            </a:r>
          </a:p>
          <a:p>
            <a:pPr marL="285750" marR="0" lvl="0" indent="-28575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1800" b="1" i="0" u="none" strike="noStrike" cap="none" normalizeH="0" baseline="0" dirty="0" smtClean="0">
                <a:ln>
                  <a:noFill/>
                </a:ln>
                <a:solidFill>
                  <a:schemeClr val="tx1"/>
                </a:solidFill>
                <a:effectLst/>
                <a:latin typeface="Arial" charset="0"/>
                <a:cs typeface="Arial" charset="0"/>
              </a:rPr>
              <a:t>Success Message</a:t>
            </a:r>
            <a:r>
              <a:rPr kumimoji="0" lang="en-US" sz="1800" b="0" i="0" u="none" strike="noStrike" cap="none" normalizeH="0" baseline="0" dirty="0" smtClean="0">
                <a:ln>
                  <a:noFill/>
                </a:ln>
                <a:solidFill>
                  <a:schemeClr val="tx1"/>
                </a:solidFill>
                <a:effectLst/>
                <a:latin typeface="Arial" charset="0"/>
                <a:cs typeface="Arial" charset="0"/>
              </a:rPr>
              <a:t> – A confirmation popup appears after a successful update. </a:t>
            </a:r>
          </a:p>
        </p:txBody>
      </p:sp>
    </p:spTree>
    <p:extLst>
      <p:ext uri="{BB962C8B-B14F-4D97-AF65-F5344CB8AC3E}">
        <p14:creationId xmlns:p14="http://schemas.microsoft.com/office/powerpoint/2010/main" val="3949915596"/>
      </p:ext>
    </p:extLst>
  </p:cSld>
  <p:clrMapOvr>
    <a:masterClrMapping/>
  </p:clrMapOvr>
  <p:transition spd="slow">
    <p:spli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0ACB38D-FCD6-566D-B43F-50357C0EF8CE}"/>
              </a:ext>
            </a:extLst>
          </p:cNvPr>
          <p:cNvSpPr txBox="1"/>
          <p:nvPr/>
        </p:nvSpPr>
        <p:spPr>
          <a:xfrm>
            <a:off x="0" y="74557"/>
            <a:ext cx="6100916" cy="369332"/>
          </a:xfrm>
          <a:prstGeom prst="rect">
            <a:avLst/>
          </a:prstGeom>
          <a:noFill/>
        </p:spPr>
        <p:txBody>
          <a:bodyPr wrap="square">
            <a:spAutoFit/>
          </a:bodyPr>
          <a:lstStyle/>
          <a:p>
            <a:pPr lvl="0">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ADMIN</a:t>
            </a:r>
            <a:r>
              <a:rPr lang="en-US" sz="1800" b="1" u="sng" spc="-2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ADD</a:t>
            </a:r>
            <a:r>
              <a:rPr lang="en-US" sz="1800" b="1" u="sng" spc="-20" dirty="0">
                <a:effectLst/>
                <a:latin typeface="Arial" panose="020B0604020202020204" pitchFamily="34" charset="0"/>
                <a:ea typeface="Symbol" panose="05050102010706020507" pitchFamily="18" charset="2"/>
                <a:cs typeface="Arial MT"/>
              </a:rPr>
              <a:t> </a:t>
            </a:r>
            <a:r>
              <a:rPr lang="en-US" sz="1800" b="1" u="sng" spc="-10" dirty="0">
                <a:effectLst/>
                <a:latin typeface="Arial" panose="020B0604020202020204" pitchFamily="34" charset="0"/>
                <a:ea typeface="Symbol" panose="05050102010706020507" pitchFamily="18" charset="2"/>
                <a:cs typeface="Arial MT"/>
              </a:rPr>
              <a:t>AUTHOR</a:t>
            </a:r>
            <a:r>
              <a:rPr lang="en-US" sz="1800" b="1" spc="-1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Image 142">
            <a:extLst>
              <a:ext uri="{FF2B5EF4-FFF2-40B4-BE49-F238E27FC236}">
                <a16:creationId xmlns:a16="http://schemas.microsoft.com/office/drawing/2014/main" xmlns="" id="{B3065E67-87F6-BAB6-EDE7-C319167ACDD1}"/>
              </a:ext>
            </a:extLst>
          </p:cNvPr>
          <p:cNvPicPr>
            <a:picLocks/>
          </p:cNvPicPr>
          <p:nvPr/>
        </p:nvPicPr>
        <p:blipFill>
          <a:blip r:embed="rId2" cstate="print"/>
          <a:stretch>
            <a:fillRect/>
          </a:stretch>
        </p:blipFill>
        <p:spPr>
          <a:xfrm>
            <a:off x="3316786" y="74557"/>
            <a:ext cx="7669160" cy="3507166"/>
          </a:xfrm>
          <a:prstGeom prst="rect">
            <a:avLst/>
          </a:prstGeom>
        </p:spPr>
      </p:pic>
      <p:pic>
        <p:nvPicPr>
          <p:cNvPr id="5" name="Image 145">
            <a:extLst>
              <a:ext uri="{FF2B5EF4-FFF2-40B4-BE49-F238E27FC236}">
                <a16:creationId xmlns:a16="http://schemas.microsoft.com/office/drawing/2014/main" xmlns="" id="{28834313-1584-DE29-8B00-9E10F372D2F1}"/>
              </a:ext>
            </a:extLst>
          </p:cNvPr>
          <p:cNvPicPr>
            <a:picLocks/>
          </p:cNvPicPr>
          <p:nvPr/>
        </p:nvPicPr>
        <p:blipFill>
          <a:blip r:embed="rId3" cstate="print"/>
          <a:stretch>
            <a:fillRect/>
          </a:stretch>
        </p:blipFill>
        <p:spPr>
          <a:xfrm>
            <a:off x="4913769" y="3729518"/>
            <a:ext cx="5343525" cy="1171255"/>
          </a:xfrm>
          <a:prstGeom prst="rect">
            <a:avLst/>
          </a:prstGeom>
        </p:spPr>
      </p:pic>
      <p:sp>
        <p:nvSpPr>
          <p:cNvPr id="6" name="TextBox 5">
            <a:extLst>
              <a:ext uri="{FF2B5EF4-FFF2-40B4-BE49-F238E27FC236}">
                <a16:creationId xmlns:a16="http://schemas.microsoft.com/office/drawing/2014/main" xmlns="" id="{B875AA44-421F-BFB6-91C1-971F6718A8EE}"/>
              </a:ext>
            </a:extLst>
          </p:cNvPr>
          <p:cNvSpPr txBox="1"/>
          <p:nvPr/>
        </p:nvSpPr>
        <p:spPr>
          <a:xfrm>
            <a:off x="107477" y="3655663"/>
            <a:ext cx="4958235" cy="646331"/>
          </a:xfrm>
          <a:prstGeom prst="rect">
            <a:avLst/>
          </a:prstGeom>
          <a:noFill/>
        </p:spPr>
        <p:txBody>
          <a:bodyPr wrap="square">
            <a:spAutoFit/>
          </a:bodyPr>
          <a:lstStyle/>
          <a:p>
            <a:r>
              <a:rPr lang="en-IN" b="1" u="sng" dirty="0"/>
              <a:t>INSERT AUTHOR SUCCESSFULLY MESSAGE FOR  ADMIN :-</a:t>
            </a:r>
          </a:p>
        </p:txBody>
      </p:sp>
      <p:sp>
        <p:nvSpPr>
          <p:cNvPr id="2" name="Rectangle 1"/>
          <p:cNvSpPr>
            <a:spLocks noChangeArrowheads="1"/>
          </p:cNvSpPr>
          <p:nvPr/>
        </p:nvSpPr>
        <p:spPr bwMode="auto">
          <a:xfrm>
            <a:off x="221133" y="5101590"/>
            <a:ext cx="1190922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1800" b="1" i="0" u="none" strike="noStrike" cap="none" normalizeH="0" baseline="0" dirty="0" smtClean="0">
                <a:ln>
                  <a:noFill/>
                </a:ln>
                <a:solidFill>
                  <a:schemeClr val="tx1"/>
                </a:solidFill>
                <a:effectLst/>
                <a:latin typeface="Arial" charset="0"/>
                <a:cs typeface="Arial" charset="0"/>
              </a:rPr>
              <a:t>Add Author Form</a:t>
            </a:r>
            <a:r>
              <a:rPr kumimoji="0" lang="en-US" sz="1800" b="0" i="0" u="none" strike="noStrike" cap="none" normalizeH="0" baseline="0" dirty="0" smtClean="0">
                <a:ln>
                  <a:noFill/>
                </a:ln>
                <a:solidFill>
                  <a:schemeClr val="tx1"/>
                </a:solidFill>
                <a:effectLst/>
                <a:latin typeface="Arial" charset="0"/>
                <a:cs typeface="Arial" charset="0"/>
              </a:rPr>
              <a:t> – Users can add a new author by entering their name and clicking the "ADD" button. </a:t>
            </a:r>
          </a:p>
          <a:p>
            <a:pPr marL="285750" marR="0" lvl="0" indent="-28575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1800" b="1" i="0" u="none" strike="noStrike" cap="none" normalizeH="0" baseline="0" dirty="0" smtClean="0">
                <a:ln>
                  <a:noFill/>
                </a:ln>
                <a:solidFill>
                  <a:schemeClr val="tx1"/>
                </a:solidFill>
                <a:effectLst/>
                <a:latin typeface="Arial" charset="0"/>
                <a:cs typeface="Arial" charset="0"/>
              </a:rPr>
              <a:t>Success Message</a:t>
            </a:r>
            <a:r>
              <a:rPr kumimoji="0" lang="en-US" sz="1800" b="0" i="0" u="none" strike="noStrike" cap="none" normalizeH="0" baseline="0" dirty="0" smtClean="0">
                <a:ln>
                  <a:noFill/>
                </a:ln>
                <a:solidFill>
                  <a:schemeClr val="tx1"/>
                </a:solidFill>
                <a:effectLst/>
                <a:latin typeface="Arial" charset="0"/>
                <a:cs typeface="Arial" charset="0"/>
              </a:rPr>
              <a:t> – A confirmation popup appears stating "Data inserted successfully" after adding the author. </a:t>
            </a:r>
          </a:p>
        </p:txBody>
      </p:sp>
    </p:spTree>
    <p:extLst>
      <p:ext uri="{BB962C8B-B14F-4D97-AF65-F5344CB8AC3E}">
        <p14:creationId xmlns:p14="http://schemas.microsoft.com/office/powerpoint/2010/main" val="1608385305"/>
      </p:ext>
    </p:extLst>
  </p:cSld>
  <p:clrMapOvr>
    <a:masterClrMapping/>
  </p:clrMapOvr>
  <p:transition spd="slow">
    <p:spli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5744A4F-0442-4616-67D6-D1E90B9FC470}"/>
              </a:ext>
            </a:extLst>
          </p:cNvPr>
          <p:cNvSpPr txBox="1"/>
          <p:nvPr/>
        </p:nvSpPr>
        <p:spPr>
          <a:xfrm>
            <a:off x="1" y="0"/>
            <a:ext cx="3863082" cy="646331"/>
          </a:xfrm>
          <a:prstGeom prst="rect">
            <a:avLst/>
          </a:prstGeom>
          <a:noFill/>
        </p:spPr>
        <p:txBody>
          <a:bodyPr wrap="square">
            <a:spAutoFit/>
          </a:bodyPr>
          <a:lstStyle/>
          <a:p>
            <a:pPr lvl="0">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ADMIN</a:t>
            </a:r>
            <a:r>
              <a:rPr lang="en-US" sz="1800" b="1" u="sng" spc="-3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VIEW</a:t>
            </a:r>
            <a:r>
              <a:rPr lang="en-US" sz="1800" b="1" u="sng" spc="-3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CATEGORY</a:t>
            </a:r>
            <a:r>
              <a:rPr lang="en-US" sz="1800" b="1" u="sng" spc="-1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OR</a:t>
            </a:r>
            <a:r>
              <a:rPr lang="en-US" sz="1800" b="1" u="sng" spc="-3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EDIT</a:t>
            </a:r>
            <a:r>
              <a:rPr lang="en-US" sz="1800" b="1" u="sng" spc="-4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AND</a:t>
            </a:r>
            <a:r>
              <a:rPr lang="en-US" sz="1800" b="1" u="sng" spc="-2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DELETE</a:t>
            </a:r>
            <a:r>
              <a:rPr lang="en-US" sz="1800" b="1" u="sng" spc="-10" dirty="0">
                <a:effectLst/>
                <a:latin typeface="Arial" panose="020B0604020202020204" pitchFamily="34" charset="0"/>
                <a:ea typeface="Symbol" panose="05050102010706020507" pitchFamily="18" charset="2"/>
                <a:cs typeface="Arial MT"/>
              </a:rPr>
              <a:t> </a:t>
            </a:r>
            <a:r>
              <a:rPr lang="en-US" sz="1800" b="1" u="sng" spc="-10" dirty="0" smtClean="0">
                <a:effectLst/>
                <a:latin typeface="Arial" panose="020B0604020202020204" pitchFamily="34" charset="0"/>
                <a:ea typeface="Symbol" panose="05050102010706020507" pitchFamily="18" charset="2"/>
                <a:cs typeface="Arial MT"/>
              </a:rPr>
              <a:t>CATEGORY</a:t>
            </a:r>
            <a:r>
              <a:rPr lang="en-US" sz="1800" b="1" spc="-10" dirty="0" smtClean="0">
                <a:effectLst/>
                <a:latin typeface="Arial" panose="020B0604020202020204" pitchFamily="34" charset="0"/>
                <a:ea typeface="Symbol" panose="05050102010706020507" pitchFamily="18" charset="2"/>
                <a:cs typeface="Arial MT"/>
              </a:rPr>
              <a:t>:-</a:t>
            </a:r>
            <a:endParaRPr lang="en-IN" sz="1400" spc="0" dirty="0">
              <a:effectLst/>
              <a:latin typeface="Arial MT"/>
              <a:ea typeface="Symbol" panose="05050102010706020507" pitchFamily="18" charset="2"/>
              <a:cs typeface="Symbol" panose="05050102010706020507" pitchFamily="18" charset="2"/>
            </a:endParaRPr>
          </a:p>
        </p:txBody>
      </p:sp>
      <p:pic>
        <p:nvPicPr>
          <p:cNvPr id="4" name="Image 146">
            <a:extLst>
              <a:ext uri="{FF2B5EF4-FFF2-40B4-BE49-F238E27FC236}">
                <a16:creationId xmlns:a16="http://schemas.microsoft.com/office/drawing/2014/main" xmlns="" id="{60A18A19-D60E-A610-98B1-D8527B095037}"/>
              </a:ext>
            </a:extLst>
          </p:cNvPr>
          <p:cNvPicPr>
            <a:picLocks/>
          </p:cNvPicPr>
          <p:nvPr/>
        </p:nvPicPr>
        <p:blipFill>
          <a:blip r:embed="rId2" cstate="print"/>
          <a:stretch>
            <a:fillRect/>
          </a:stretch>
        </p:blipFill>
        <p:spPr>
          <a:xfrm>
            <a:off x="3657599" y="30823"/>
            <a:ext cx="8332343" cy="3770615"/>
          </a:xfrm>
          <a:prstGeom prst="rect">
            <a:avLst/>
          </a:prstGeom>
        </p:spPr>
      </p:pic>
      <p:pic>
        <p:nvPicPr>
          <p:cNvPr id="5" name="Image 147">
            <a:extLst>
              <a:ext uri="{FF2B5EF4-FFF2-40B4-BE49-F238E27FC236}">
                <a16:creationId xmlns:a16="http://schemas.microsoft.com/office/drawing/2014/main" xmlns="" id="{1F6C0109-AA65-E70F-7959-858F8DB351B6}"/>
              </a:ext>
            </a:extLst>
          </p:cNvPr>
          <p:cNvPicPr>
            <a:picLocks/>
          </p:cNvPicPr>
          <p:nvPr/>
        </p:nvPicPr>
        <p:blipFill>
          <a:blip r:embed="rId3" cstate="print"/>
          <a:stretch>
            <a:fillRect/>
          </a:stretch>
        </p:blipFill>
        <p:spPr>
          <a:xfrm>
            <a:off x="4630730" y="3855994"/>
            <a:ext cx="4975607" cy="1198892"/>
          </a:xfrm>
          <a:prstGeom prst="rect">
            <a:avLst/>
          </a:prstGeom>
        </p:spPr>
      </p:pic>
      <p:sp>
        <p:nvSpPr>
          <p:cNvPr id="6" name="TextBox 5">
            <a:extLst>
              <a:ext uri="{FF2B5EF4-FFF2-40B4-BE49-F238E27FC236}">
                <a16:creationId xmlns:a16="http://schemas.microsoft.com/office/drawing/2014/main" xmlns="" id="{3DB2907C-BCCF-FE0F-A14E-86543C956241}"/>
              </a:ext>
            </a:extLst>
          </p:cNvPr>
          <p:cNvSpPr txBox="1"/>
          <p:nvPr/>
        </p:nvSpPr>
        <p:spPr>
          <a:xfrm>
            <a:off x="1" y="3801438"/>
            <a:ext cx="4630729" cy="646331"/>
          </a:xfrm>
          <a:prstGeom prst="rect">
            <a:avLst/>
          </a:prstGeom>
          <a:noFill/>
        </p:spPr>
        <p:txBody>
          <a:bodyPr wrap="square">
            <a:spAutoFit/>
          </a:bodyPr>
          <a:lstStyle/>
          <a:p>
            <a:r>
              <a:rPr lang="en-IN" b="1" u="sng" dirty="0"/>
              <a:t>CATEGORY DELETE SUCCESSFULLY MESSAGE FOR  ADMIN :-</a:t>
            </a:r>
          </a:p>
        </p:txBody>
      </p:sp>
      <p:sp>
        <p:nvSpPr>
          <p:cNvPr id="2" name="Rectangle 1"/>
          <p:cNvSpPr>
            <a:spLocks noChangeArrowheads="1"/>
          </p:cNvSpPr>
          <p:nvPr/>
        </p:nvSpPr>
        <p:spPr bwMode="auto">
          <a:xfrm>
            <a:off x="748695" y="5224880"/>
            <a:ext cx="879599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1800" b="1" i="0" u="none" strike="noStrike" cap="none" normalizeH="0" baseline="0" dirty="0" smtClean="0">
                <a:ln>
                  <a:noFill/>
                </a:ln>
                <a:solidFill>
                  <a:schemeClr val="tx1"/>
                </a:solidFill>
                <a:effectLst/>
                <a:latin typeface="Arial" charset="0"/>
                <a:cs typeface="Arial" charset="0"/>
              </a:rPr>
              <a:t>Category List Page:</a:t>
            </a:r>
            <a:r>
              <a:rPr kumimoji="0" lang="en-US" sz="1800" b="0" i="0" u="none" strike="noStrike" cap="none" normalizeH="0" baseline="0" dirty="0" smtClean="0">
                <a:ln>
                  <a:noFill/>
                </a:ln>
                <a:solidFill>
                  <a:schemeClr val="tx1"/>
                </a:solidFill>
                <a:effectLst/>
                <a:latin typeface="Arial" charset="0"/>
                <a:cs typeface="Arial" charset="0"/>
              </a:rPr>
              <a:t> Displays book categories with options to edit or delete. </a:t>
            </a:r>
          </a:p>
          <a:p>
            <a:pPr marL="285750" marR="0" lvl="0" indent="-28575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1800" b="1" i="0" u="none" strike="noStrike" cap="none" normalizeH="0" baseline="0" dirty="0" smtClean="0">
                <a:ln>
                  <a:noFill/>
                </a:ln>
                <a:solidFill>
                  <a:schemeClr val="tx1"/>
                </a:solidFill>
                <a:effectLst/>
                <a:latin typeface="Arial" charset="0"/>
                <a:cs typeface="Arial" charset="0"/>
              </a:rPr>
              <a:t>Deletion Confirmation:</a:t>
            </a:r>
            <a:r>
              <a:rPr kumimoji="0" lang="en-US" sz="1800" b="0" i="0" u="none" strike="noStrike" cap="none" normalizeH="0" baseline="0" dirty="0" smtClean="0">
                <a:ln>
                  <a:noFill/>
                </a:ln>
                <a:solidFill>
                  <a:schemeClr val="tx1"/>
                </a:solidFill>
                <a:effectLst/>
                <a:latin typeface="Arial" charset="0"/>
                <a:cs typeface="Arial" charset="0"/>
              </a:rPr>
              <a:t> Pop-up message confirms successful category deletion. </a:t>
            </a:r>
          </a:p>
        </p:txBody>
      </p:sp>
    </p:spTree>
    <p:extLst>
      <p:ext uri="{BB962C8B-B14F-4D97-AF65-F5344CB8AC3E}">
        <p14:creationId xmlns:p14="http://schemas.microsoft.com/office/powerpoint/2010/main" val="791658666"/>
      </p:ext>
    </p:extLst>
  </p:cSld>
  <p:clrMapOvr>
    <a:masterClrMapping/>
  </p:clrMapOvr>
  <p:transition spd="slow">
    <p:spli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F385FB4-8A54-9B9B-C938-5089E1E9DF39}"/>
              </a:ext>
            </a:extLst>
          </p:cNvPr>
          <p:cNvSpPr txBox="1"/>
          <p:nvPr/>
        </p:nvSpPr>
        <p:spPr>
          <a:xfrm>
            <a:off x="0" y="0"/>
            <a:ext cx="6100916" cy="369332"/>
          </a:xfrm>
          <a:prstGeom prst="rect">
            <a:avLst/>
          </a:prstGeom>
          <a:noFill/>
        </p:spPr>
        <p:txBody>
          <a:bodyPr wrap="square">
            <a:spAutoFit/>
          </a:bodyPr>
          <a:lstStyle/>
          <a:p>
            <a:pPr lvl="0">
              <a:spcBef>
                <a:spcPts val="375"/>
              </a:spcBef>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ADMIN</a:t>
            </a:r>
            <a:r>
              <a:rPr lang="en-US" sz="1800" b="1" u="sng" spc="-2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EDIT</a:t>
            </a:r>
            <a:r>
              <a:rPr lang="en-US" sz="1800" b="1" u="sng" spc="-20" dirty="0">
                <a:effectLst/>
                <a:latin typeface="Arial" panose="020B0604020202020204" pitchFamily="34" charset="0"/>
                <a:ea typeface="Symbol" panose="05050102010706020507" pitchFamily="18" charset="2"/>
                <a:cs typeface="Arial MT"/>
              </a:rPr>
              <a:t> </a:t>
            </a:r>
            <a:r>
              <a:rPr lang="en-US" sz="1800" b="1" u="sng" spc="-10" dirty="0">
                <a:effectLst/>
                <a:latin typeface="Arial" panose="020B0604020202020204" pitchFamily="34" charset="0"/>
                <a:ea typeface="Symbol" panose="05050102010706020507" pitchFamily="18" charset="2"/>
                <a:cs typeface="Arial MT"/>
              </a:rPr>
              <a:t>CATEGORY</a:t>
            </a:r>
            <a:r>
              <a:rPr lang="en-US" sz="1800" b="1" spc="-1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Image 150">
            <a:extLst>
              <a:ext uri="{FF2B5EF4-FFF2-40B4-BE49-F238E27FC236}">
                <a16:creationId xmlns:a16="http://schemas.microsoft.com/office/drawing/2014/main" xmlns="" id="{3D7BE3FE-E3DF-00C5-8EC6-B3BCE6033996}"/>
              </a:ext>
            </a:extLst>
          </p:cNvPr>
          <p:cNvPicPr>
            <a:picLocks/>
          </p:cNvPicPr>
          <p:nvPr/>
        </p:nvPicPr>
        <p:blipFill>
          <a:blip r:embed="rId2" cstate="print"/>
          <a:stretch>
            <a:fillRect/>
          </a:stretch>
        </p:blipFill>
        <p:spPr>
          <a:xfrm>
            <a:off x="3189296" y="0"/>
            <a:ext cx="7354530" cy="3519948"/>
          </a:xfrm>
          <a:prstGeom prst="rect">
            <a:avLst/>
          </a:prstGeom>
        </p:spPr>
      </p:pic>
      <p:pic>
        <p:nvPicPr>
          <p:cNvPr id="5" name="Image 151">
            <a:extLst>
              <a:ext uri="{FF2B5EF4-FFF2-40B4-BE49-F238E27FC236}">
                <a16:creationId xmlns:a16="http://schemas.microsoft.com/office/drawing/2014/main" xmlns="" id="{BAE55538-A66C-CFA3-10D7-775EDF04A74B}"/>
              </a:ext>
            </a:extLst>
          </p:cNvPr>
          <p:cNvPicPr>
            <a:picLocks/>
          </p:cNvPicPr>
          <p:nvPr/>
        </p:nvPicPr>
        <p:blipFill>
          <a:blip r:embed="rId3" cstate="print"/>
          <a:stretch>
            <a:fillRect/>
          </a:stretch>
        </p:blipFill>
        <p:spPr>
          <a:xfrm>
            <a:off x="4692672" y="3623532"/>
            <a:ext cx="5367020" cy="1308062"/>
          </a:xfrm>
          <a:prstGeom prst="rect">
            <a:avLst/>
          </a:prstGeom>
        </p:spPr>
      </p:pic>
      <p:sp>
        <p:nvSpPr>
          <p:cNvPr id="6" name="TextBox 5">
            <a:extLst>
              <a:ext uri="{FF2B5EF4-FFF2-40B4-BE49-F238E27FC236}">
                <a16:creationId xmlns:a16="http://schemas.microsoft.com/office/drawing/2014/main" xmlns="" id="{3E76C5BD-4C13-2D3C-E46A-D7BFF9BF1CDC}"/>
              </a:ext>
            </a:extLst>
          </p:cNvPr>
          <p:cNvSpPr txBox="1"/>
          <p:nvPr/>
        </p:nvSpPr>
        <p:spPr>
          <a:xfrm>
            <a:off x="0" y="3531066"/>
            <a:ext cx="5318241" cy="646331"/>
          </a:xfrm>
          <a:prstGeom prst="rect">
            <a:avLst/>
          </a:prstGeom>
          <a:noFill/>
        </p:spPr>
        <p:txBody>
          <a:bodyPr wrap="square">
            <a:spAutoFit/>
          </a:bodyPr>
          <a:lstStyle/>
          <a:p>
            <a:r>
              <a:rPr lang="en-IN" b="1" u="sng" dirty="0"/>
              <a:t>CATEGORY UPDATE  SUCCESSFULLY MESSAGE FOR  ADMIN :-</a:t>
            </a:r>
          </a:p>
        </p:txBody>
      </p:sp>
      <p:sp>
        <p:nvSpPr>
          <p:cNvPr id="2" name="Rectangle 1"/>
          <p:cNvSpPr>
            <a:spLocks noChangeArrowheads="1"/>
          </p:cNvSpPr>
          <p:nvPr/>
        </p:nvSpPr>
        <p:spPr bwMode="auto">
          <a:xfrm>
            <a:off x="1068512" y="5019397"/>
            <a:ext cx="81676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1800" b="1" i="0" u="none" strike="noStrike" cap="none" normalizeH="0" baseline="0" dirty="0" smtClean="0">
                <a:ln>
                  <a:noFill/>
                </a:ln>
                <a:solidFill>
                  <a:schemeClr val="tx1"/>
                </a:solidFill>
                <a:effectLst/>
                <a:latin typeface="Arial" charset="0"/>
                <a:cs typeface="Arial" charset="0"/>
              </a:rPr>
              <a:t>Category Management:</a:t>
            </a:r>
            <a:r>
              <a:rPr kumimoji="0" lang="en-US" sz="1800" b="0" i="0" u="none" strike="noStrike" cap="none" normalizeH="0" baseline="0" dirty="0" smtClean="0">
                <a:ln>
                  <a:noFill/>
                </a:ln>
                <a:solidFill>
                  <a:schemeClr val="tx1"/>
                </a:solidFill>
                <a:effectLst/>
                <a:latin typeface="Arial" charset="0"/>
                <a:cs typeface="Arial" charset="0"/>
              </a:rPr>
              <a:t> Users can view, edit, and delete book categories. </a:t>
            </a:r>
          </a:p>
          <a:p>
            <a:pPr marL="285750" marR="0" lvl="0" indent="-28575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1800" b="1" i="0" u="none" strike="noStrike" cap="none" normalizeH="0" baseline="0" dirty="0" smtClean="0">
                <a:ln>
                  <a:noFill/>
                </a:ln>
                <a:solidFill>
                  <a:schemeClr val="tx1"/>
                </a:solidFill>
                <a:effectLst/>
                <a:latin typeface="Arial" charset="0"/>
                <a:cs typeface="Arial" charset="0"/>
              </a:rPr>
              <a:t>Update Confirmation:</a:t>
            </a:r>
            <a:r>
              <a:rPr kumimoji="0" lang="en-US" sz="1800" b="0" i="0" u="none" strike="noStrike" cap="none" normalizeH="0" baseline="0" dirty="0" smtClean="0">
                <a:ln>
                  <a:noFill/>
                </a:ln>
                <a:solidFill>
                  <a:schemeClr val="tx1"/>
                </a:solidFill>
                <a:effectLst/>
                <a:latin typeface="Arial" charset="0"/>
                <a:cs typeface="Arial" charset="0"/>
              </a:rPr>
              <a:t> A popup confirms category updates or deletions. </a:t>
            </a:r>
          </a:p>
        </p:txBody>
      </p:sp>
    </p:spTree>
    <p:extLst>
      <p:ext uri="{BB962C8B-B14F-4D97-AF65-F5344CB8AC3E}">
        <p14:creationId xmlns:p14="http://schemas.microsoft.com/office/powerpoint/2010/main" val="1968043570"/>
      </p:ext>
    </p:extLst>
  </p:cSld>
  <p:clrMapOvr>
    <a:masterClrMapping/>
  </p:clrMapOvr>
  <p:transition spd="slow">
    <p:spli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F71041C-03F4-3752-2EF6-51056449A934}"/>
              </a:ext>
            </a:extLst>
          </p:cNvPr>
          <p:cNvSpPr txBox="1"/>
          <p:nvPr/>
        </p:nvSpPr>
        <p:spPr>
          <a:xfrm>
            <a:off x="-50137" y="-21903"/>
            <a:ext cx="6100916" cy="369332"/>
          </a:xfrm>
          <a:prstGeom prst="rect">
            <a:avLst/>
          </a:prstGeom>
          <a:noFill/>
        </p:spPr>
        <p:txBody>
          <a:bodyPr wrap="square">
            <a:spAutoFit/>
          </a:bodyPr>
          <a:lstStyle/>
          <a:p>
            <a:pPr lvl="0">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ADMIN</a:t>
            </a:r>
            <a:r>
              <a:rPr lang="en-US" sz="1800" b="1" u="sng" spc="-2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ADD</a:t>
            </a:r>
            <a:r>
              <a:rPr lang="en-US" sz="1800" b="1" u="sng" spc="-30" dirty="0">
                <a:effectLst/>
                <a:latin typeface="Arial" panose="020B0604020202020204" pitchFamily="34" charset="0"/>
                <a:ea typeface="Symbol" panose="05050102010706020507" pitchFamily="18" charset="2"/>
                <a:cs typeface="Arial MT"/>
              </a:rPr>
              <a:t> </a:t>
            </a:r>
            <a:r>
              <a:rPr lang="en-US" sz="1800" b="1" u="sng" spc="-10" dirty="0">
                <a:effectLst/>
                <a:latin typeface="Arial" panose="020B0604020202020204" pitchFamily="34" charset="0"/>
                <a:ea typeface="Symbol" panose="05050102010706020507" pitchFamily="18" charset="2"/>
                <a:cs typeface="Arial MT"/>
              </a:rPr>
              <a:t>CATEGORY</a:t>
            </a:r>
            <a:r>
              <a:rPr lang="en-US" sz="1800" b="1" spc="-1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Image 152">
            <a:extLst>
              <a:ext uri="{FF2B5EF4-FFF2-40B4-BE49-F238E27FC236}">
                <a16:creationId xmlns:a16="http://schemas.microsoft.com/office/drawing/2014/main" xmlns="" id="{7653B2AF-863E-E7DD-43CA-E3655A6D3CFC}"/>
              </a:ext>
            </a:extLst>
          </p:cNvPr>
          <p:cNvPicPr>
            <a:picLocks/>
          </p:cNvPicPr>
          <p:nvPr/>
        </p:nvPicPr>
        <p:blipFill>
          <a:blip r:embed="rId2" cstate="print"/>
          <a:stretch>
            <a:fillRect/>
          </a:stretch>
        </p:blipFill>
        <p:spPr>
          <a:xfrm>
            <a:off x="2958977" y="20031"/>
            <a:ext cx="8368748" cy="3798884"/>
          </a:xfrm>
          <a:prstGeom prst="rect">
            <a:avLst/>
          </a:prstGeom>
        </p:spPr>
      </p:pic>
      <p:pic>
        <p:nvPicPr>
          <p:cNvPr id="5" name="Image 154">
            <a:extLst>
              <a:ext uri="{FF2B5EF4-FFF2-40B4-BE49-F238E27FC236}">
                <a16:creationId xmlns:a16="http://schemas.microsoft.com/office/drawing/2014/main" xmlns="" id="{BA528170-4572-10E2-C406-6E0EBB2F4F05}"/>
              </a:ext>
            </a:extLst>
          </p:cNvPr>
          <p:cNvPicPr>
            <a:picLocks/>
          </p:cNvPicPr>
          <p:nvPr/>
        </p:nvPicPr>
        <p:blipFill>
          <a:blip r:embed="rId3" cstate="print"/>
          <a:stretch>
            <a:fillRect/>
          </a:stretch>
        </p:blipFill>
        <p:spPr>
          <a:xfrm>
            <a:off x="4184296" y="3808153"/>
            <a:ext cx="5345430" cy="1158482"/>
          </a:xfrm>
          <a:prstGeom prst="rect">
            <a:avLst/>
          </a:prstGeom>
        </p:spPr>
      </p:pic>
      <p:sp>
        <p:nvSpPr>
          <p:cNvPr id="6" name="TextBox 5">
            <a:extLst>
              <a:ext uri="{FF2B5EF4-FFF2-40B4-BE49-F238E27FC236}">
                <a16:creationId xmlns:a16="http://schemas.microsoft.com/office/drawing/2014/main" xmlns="" id="{AFD42A99-DD02-3912-7DB0-757106FB6B2E}"/>
              </a:ext>
            </a:extLst>
          </p:cNvPr>
          <p:cNvSpPr txBox="1"/>
          <p:nvPr/>
        </p:nvSpPr>
        <p:spPr>
          <a:xfrm>
            <a:off x="-36344" y="3821592"/>
            <a:ext cx="3998744" cy="646331"/>
          </a:xfrm>
          <a:prstGeom prst="rect">
            <a:avLst/>
          </a:prstGeom>
          <a:noFill/>
        </p:spPr>
        <p:txBody>
          <a:bodyPr wrap="square">
            <a:spAutoFit/>
          </a:bodyPr>
          <a:lstStyle/>
          <a:p>
            <a:r>
              <a:rPr lang="en-IN" b="1" u="sng" dirty="0"/>
              <a:t>CATEGORY ADD SUCCESSFULLY MESSAGE FOR  ADMIN :-</a:t>
            </a:r>
          </a:p>
        </p:txBody>
      </p:sp>
      <p:sp>
        <p:nvSpPr>
          <p:cNvPr id="2" name="Rectangle 1">
            <a:extLst>
              <a:ext uri="{FF2B5EF4-FFF2-40B4-BE49-F238E27FC236}">
                <a16:creationId xmlns:a16="http://schemas.microsoft.com/office/drawing/2014/main" xmlns="" id="{17B3B68B-1C24-0D10-23AD-F4A4E41FD970}"/>
              </a:ext>
            </a:extLst>
          </p:cNvPr>
          <p:cNvSpPr>
            <a:spLocks noChangeArrowheads="1"/>
          </p:cNvSpPr>
          <p:nvPr/>
        </p:nvSpPr>
        <p:spPr bwMode="auto">
          <a:xfrm>
            <a:off x="0" y="4966635"/>
            <a:ext cx="1209821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Category Addition:</a:t>
            </a:r>
            <a:r>
              <a:rPr kumimoji="0" lang="en-US" altLang="en-US" sz="1800" b="0" i="0" u="none" strike="noStrike" cap="none" normalizeH="0" baseline="0" dirty="0">
                <a:ln>
                  <a:noFill/>
                </a:ln>
                <a:solidFill>
                  <a:schemeClr val="tx1"/>
                </a:solidFill>
                <a:effectLst/>
                <a:latin typeface="Arial" panose="020B0604020202020204" pitchFamily="34" charset="0"/>
              </a:rPr>
              <a:t> The first image shows a "Library Management System" interface where a new book category (e.g., "romantic") is being added.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Confirmation Message:</a:t>
            </a:r>
            <a:r>
              <a:rPr kumimoji="0" lang="en-US" altLang="en-US" sz="1800" b="0" i="0" u="none" strike="noStrike" cap="none" normalizeH="0" baseline="0" dirty="0">
                <a:ln>
                  <a:noFill/>
                </a:ln>
                <a:solidFill>
                  <a:schemeClr val="tx1"/>
                </a:solidFill>
                <a:effectLst/>
                <a:latin typeface="Arial" panose="020B0604020202020204" pitchFamily="34" charset="0"/>
              </a:rPr>
              <a:t> The second image confirms that the category was successfully added with a message: "Data inserted successfully." </a:t>
            </a:r>
          </a:p>
        </p:txBody>
      </p:sp>
    </p:spTree>
    <p:extLst>
      <p:ext uri="{BB962C8B-B14F-4D97-AF65-F5344CB8AC3E}">
        <p14:creationId xmlns:p14="http://schemas.microsoft.com/office/powerpoint/2010/main" val="1743587634"/>
      </p:ext>
    </p:extLst>
  </p:cSld>
  <p:clrMapOvr>
    <a:masterClrMapping/>
  </p:clrMapOvr>
  <p:transition spd="slow">
    <p:spli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87627B-B85E-F1FA-3689-909CC68F9540}"/>
              </a:ext>
            </a:extLst>
          </p:cNvPr>
          <p:cNvSpPr>
            <a:spLocks noGrp="1"/>
          </p:cNvSpPr>
          <p:nvPr>
            <p:ph type="title"/>
          </p:nvPr>
        </p:nvSpPr>
        <p:spPr/>
        <p:txBody>
          <a:bodyPr>
            <a:normAutofit fontScale="90000"/>
          </a:bodyPr>
          <a:lstStyle/>
          <a:p>
            <a:r>
              <a:rPr lang="en-US" sz="4000" b="1" kern="0" dirty="0">
                <a:uFill>
                  <a:solidFill>
                    <a:srgbClr val="000000"/>
                  </a:solidFill>
                </a:uFill>
                <a:latin typeface="Arial" panose="020B0604020202020204" pitchFamily="34" charset="0"/>
                <a:ea typeface="Arial" panose="020B0604020202020204" pitchFamily="34" charset="0"/>
              </a:rPr>
              <a:t>4</a:t>
            </a:r>
            <a:r>
              <a:rPr lang="en-US" sz="4000" kern="0" dirty="0">
                <a:uFill>
                  <a:solidFill>
                    <a:srgbClr val="000000"/>
                  </a:solidFill>
                </a:uFill>
                <a:latin typeface="Arial" panose="020B0604020202020204" pitchFamily="34" charset="0"/>
                <a:ea typeface="Arial" panose="020B0604020202020204" pitchFamily="34" charset="0"/>
              </a:rPr>
              <a:t>.  </a:t>
            </a:r>
            <a:r>
              <a:rPr lang="en-US" sz="4000" b="1" u="sng" kern="0" dirty="0">
                <a:effectLst/>
                <a:uFill>
                  <a:solidFill>
                    <a:srgbClr val="000000"/>
                  </a:solidFill>
                </a:uFill>
                <a:latin typeface="Arial" panose="020B0604020202020204" pitchFamily="34" charset="0"/>
                <a:ea typeface="Arial" panose="020B0604020202020204" pitchFamily="34" charset="0"/>
              </a:rPr>
              <a:t>NEED</a:t>
            </a:r>
            <a:r>
              <a:rPr lang="en-US" sz="4000" b="1" u="sng" kern="0" spc="-85" dirty="0">
                <a:effectLst/>
                <a:uFill>
                  <a:solidFill>
                    <a:srgbClr val="000000"/>
                  </a:solidFill>
                </a:uFill>
                <a:latin typeface="Arial" panose="020B0604020202020204" pitchFamily="34" charset="0"/>
                <a:ea typeface="Arial" panose="020B0604020202020204" pitchFamily="34" charset="0"/>
              </a:rPr>
              <a:t> </a:t>
            </a:r>
            <a:r>
              <a:rPr lang="en-US" sz="4000" b="1" u="sng" kern="0" dirty="0">
                <a:effectLst/>
                <a:uFill>
                  <a:solidFill>
                    <a:srgbClr val="000000"/>
                  </a:solidFill>
                </a:uFill>
                <a:latin typeface="Arial" panose="020B0604020202020204" pitchFamily="34" charset="0"/>
                <a:ea typeface="Arial" panose="020B0604020202020204" pitchFamily="34" charset="0"/>
              </a:rPr>
              <a:t>OF</a:t>
            </a:r>
            <a:r>
              <a:rPr lang="en-US" sz="4000" b="1" u="sng" kern="0" spc="-85" dirty="0">
                <a:effectLst/>
                <a:uFill>
                  <a:solidFill>
                    <a:srgbClr val="000000"/>
                  </a:solidFill>
                </a:uFill>
                <a:latin typeface="Arial" panose="020B0604020202020204" pitchFamily="34" charset="0"/>
                <a:ea typeface="Arial" panose="020B0604020202020204" pitchFamily="34" charset="0"/>
              </a:rPr>
              <a:t> </a:t>
            </a:r>
            <a:r>
              <a:rPr lang="en-US" sz="4000" b="1" u="sng" kern="0" dirty="0">
                <a:effectLst/>
                <a:uFill>
                  <a:solidFill>
                    <a:srgbClr val="000000"/>
                  </a:solidFill>
                </a:uFill>
                <a:latin typeface="Arial" panose="020B0604020202020204" pitchFamily="34" charset="0"/>
                <a:ea typeface="Arial" panose="020B0604020202020204" pitchFamily="34" charset="0"/>
              </a:rPr>
              <a:t>PROPOSED</a:t>
            </a:r>
            <a:r>
              <a:rPr lang="en-US" sz="4000" b="1" u="sng" kern="0" dirty="0">
                <a:uFill>
                  <a:solidFill>
                    <a:srgbClr val="000000"/>
                  </a:solidFill>
                </a:uFill>
                <a:latin typeface="Arial" panose="020B0604020202020204" pitchFamily="34" charset="0"/>
                <a:ea typeface="Arial" panose="020B0604020202020204" pitchFamily="34" charset="0"/>
              </a:rPr>
              <a:t> </a:t>
            </a:r>
            <a:r>
              <a:rPr lang="en-US" sz="4000" b="1" u="sng" kern="0" spc="-10" dirty="0">
                <a:effectLst/>
                <a:uFill>
                  <a:solidFill>
                    <a:srgbClr val="000000"/>
                  </a:solidFill>
                </a:uFill>
                <a:latin typeface="Arial" panose="020B0604020202020204" pitchFamily="34" charset="0"/>
                <a:ea typeface="Arial" panose="020B0604020202020204" pitchFamily="34" charset="0"/>
              </a:rPr>
              <a:t>SYSTEM</a:t>
            </a:r>
            <a:r>
              <a:rPr lang="en-IN" sz="1800" b="1" u="sng" kern="0" dirty="0">
                <a:effectLst/>
                <a:uFill>
                  <a:solidFill>
                    <a:srgbClr val="000000"/>
                  </a:solidFill>
                </a:uFill>
                <a:latin typeface="Arial" panose="020B0604020202020204" pitchFamily="34" charset="0"/>
                <a:ea typeface="Arial" panose="020B0604020202020204" pitchFamily="34" charset="0"/>
              </a:rPr>
              <a:t/>
            </a:r>
            <a:br>
              <a:rPr lang="en-IN" sz="1800" b="1" u="sng" kern="0" dirty="0">
                <a:effectLst/>
                <a:uFill>
                  <a:solidFill>
                    <a:srgbClr val="000000"/>
                  </a:solidFill>
                </a:uFill>
                <a:latin typeface="Arial" panose="020B0604020202020204" pitchFamily="34" charset="0"/>
                <a:ea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xmlns="" id="{79F89C85-5DAC-7D94-B8E8-436EC57BD9AE}"/>
              </a:ext>
            </a:extLst>
          </p:cNvPr>
          <p:cNvSpPr>
            <a:spLocks noGrp="1"/>
          </p:cNvSpPr>
          <p:nvPr>
            <p:ph idx="1"/>
          </p:nvPr>
        </p:nvSpPr>
        <p:spPr>
          <a:xfrm>
            <a:off x="1451579" y="2015732"/>
            <a:ext cx="9603275" cy="4037749"/>
          </a:xfrm>
        </p:spPr>
        <p:txBody>
          <a:bodyPr>
            <a:normAutofit fontScale="92500" lnSpcReduction="10000"/>
          </a:bodyPr>
          <a:lstStyle/>
          <a:p>
            <a:pPr marL="342900" marR="452120" lvl="0" indent="-342900" algn="just">
              <a:lnSpc>
                <a:spcPct val="115000"/>
              </a:lnSpc>
              <a:spcBef>
                <a:spcPts val="5"/>
              </a:spcBef>
              <a:buSzPts val="1200"/>
              <a:buFont typeface="Wingdings" panose="05000000000000000000" pitchFamily="2" charset="2"/>
              <a:buChar char=""/>
              <a:tabLst>
                <a:tab pos="455930" algn="l"/>
                <a:tab pos="503555" algn="l"/>
              </a:tabLst>
            </a:pPr>
            <a:r>
              <a:rPr lang="en-US" sz="1800" b="1" spc="0" dirty="0">
                <a:effectLst/>
                <a:latin typeface="Arial" panose="020B0604020202020204" pitchFamily="34" charset="0"/>
                <a:ea typeface="Wingdings" panose="05000000000000000000" pitchFamily="2" charset="2"/>
                <a:cs typeface="Wingdings" panose="05000000000000000000" pitchFamily="2" charset="2"/>
              </a:rPr>
              <a:t>Efficient Book Management:</a:t>
            </a:r>
            <a:r>
              <a:rPr lang="en-US" sz="1800" spc="0" dirty="0">
                <a:effectLst/>
                <a:latin typeface="Arial" panose="020B0604020202020204" pitchFamily="34" charset="0"/>
                <a:ea typeface="Wingdings" panose="05000000000000000000" pitchFamily="2" charset="2"/>
                <a:cs typeface="Wingdings" panose="05000000000000000000" pitchFamily="2" charset="2"/>
              </a:rPr>
              <a:t> Automates book cataloging, tracking, and management, ensuring accurate inventory and easy searchability for both admins and users.</a:t>
            </a:r>
            <a:endParaRPr lang="en-IN" sz="1800" spc="0" dirty="0">
              <a:effectLst/>
              <a:latin typeface="Arial MT"/>
              <a:ea typeface="Wingdings" panose="05000000000000000000" pitchFamily="2" charset="2"/>
              <a:cs typeface="Wingdings" panose="05000000000000000000" pitchFamily="2" charset="2"/>
            </a:endParaRPr>
          </a:p>
          <a:p>
            <a:pPr marL="275590" marR="452120" algn="just">
              <a:lnSpc>
                <a:spcPct val="115000"/>
              </a:lnSpc>
              <a:spcBef>
                <a:spcPts val="5"/>
              </a:spcBef>
              <a:buNone/>
              <a:tabLst>
                <a:tab pos="455930" algn="l"/>
                <a:tab pos="503555" algn="l"/>
              </a:tabLst>
            </a:pPr>
            <a:r>
              <a:rPr lang="en-US" sz="1800" dirty="0">
                <a:effectLst/>
                <a:latin typeface="Arial" panose="020B0604020202020204" pitchFamily="34" charset="0"/>
                <a:ea typeface="Arial MT"/>
                <a:cs typeface="Arial MT"/>
              </a:rPr>
              <a:t> </a:t>
            </a:r>
            <a:endParaRPr lang="en-IN" sz="1800" dirty="0">
              <a:effectLst/>
              <a:latin typeface="Arial MT"/>
              <a:ea typeface="Arial MT"/>
              <a:cs typeface="Arial MT"/>
            </a:endParaRPr>
          </a:p>
          <a:p>
            <a:pPr marL="342900" marR="452120" lvl="0" indent="-342900" algn="just">
              <a:lnSpc>
                <a:spcPct val="115000"/>
              </a:lnSpc>
              <a:spcBef>
                <a:spcPts val="5"/>
              </a:spcBef>
              <a:buSzPts val="1200"/>
              <a:buFont typeface="Wingdings" panose="05000000000000000000" pitchFamily="2" charset="2"/>
              <a:buChar char=""/>
              <a:tabLst>
                <a:tab pos="455930" algn="l"/>
                <a:tab pos="503555" algn="l"/>
              </a:tabLst>
            </a:pPr>
            <a:r>
              <a:rPr lang="en-US" sz="1800" b="1" spc="0" dirty="0">
                <a:effectLst/>
                <a:latin typeface="Arial" panose="020B0604020202020204" pitchFamily="34" charset="0"/>
                <a:ea typeface="Wingdings" panose="05000000000000000000" pitchFamily="2" charset="2"/>
                <a:cs typeface="Wingdings" panose="05000000000000000000" pitchFamily="2" charset="2"/>
              </a:rPr>
              <a:t>Streamlined Book Issuance &amp; Returns:</a:t>
            </a:r>
            <a:r>
              <a:rPr lang="en-US" sz="1800" spc="0" dirty="0">
                <a:effectLst/>
                <a:latin typeface="Arial" panose="020B0604020202020204" pitchFamily="34" charset="0"/>
                <a:ea typeface="Wingdings" panose="05000000000000000000" pitchFamily="2" charset="2"/>
                <a:cs typeface="Wingdings" panose="05000000000000000000" pitchFamily="2" charset="2"/>
              </a:rPr>
              <a:t> Automates book issuance, due dates, fines, and returns, reducing manual errors and enhancing operational efficiency.</a:t>
            </a:r>
            <a:endParaRPr lang="en-IN" sz="1800" spc="0" dirty="0">
              <a:effectLst/>
              <a:latin typeface="Arial MT"/>
              <a:ea typeface="Wingdings" panose="05000000000000000000" pitchFamily="2" charset="2"/>
              <a:cs typeface="Wingdings" panose="05000000000000000000" pitchFamily="2" charset="2"/>
            </a:endParaRPr>
          </a:p>
          <a:p>
            <a:pPr marL="455930" marR="452120" indent="-228600" algn="just">
              <a:lnSpc>
                <a:spcPct val="115000"/>
              </a:lnSpc>
              <a:spcBef>
                <a:spcPts val="5"/>
              </a:spcBef>
              <a:buNone/>
              <a:tabLst>
                <a:tab pos="455930" algn="l"/>
                <a:tab pos="503555" algn="l"/>
              </a:tabLst>
            </a:pPr>
            <a:r>
              <a:rPr lang="en-US" sz="1800" dirty="0">
                <a:effectLst/>
                <a:latin typeface="Arial" panose="020B0604020202020204" pitchFamily="34" charset="0"/>
                <a:ea typeface="Arial MT"/>
                <a:cs typeface="Arial MT"/>
              </a:rPr>
              <a:t> </a:t>
            </a:r>
            <a:endParaRPr lang="en-IN" sz="1800" dirty="0">
              <a:effectLst/>
              <a:latin typeface="Arial MT"/>
              <a:ea typeface="Arial MT"/>
              <a:cs typeface="Arial MT"/>
            </a:endParaRPr>
          </a:p>
          <a:p>
            <a:pPr marL="342900" marR="452120" lvl="0" indent="-342900" algn="just">
              <a:lnSpc>
                <a:spcPct val="115000"/>
              </a:lnSpc>
              <a:spcBef>
                <a:spcPts val="5"/>
              </a:spcBef>
              <a:buSzPts val="1200"/>
              <a:buFont typeface="Wingdings" panose="05000000000000000000" pitchFamily="2" charset="2"/>
              <a:buChar char=""/>
              <a:tabLst>
                <a:tab pos="455930" algn="l"/>
                <a:tab pos="503555" algn="l"/>
              </a:tabLst>
            </a:pPr>
            <a:r>
              <a:rPr lang="en-US" sz="1800" b="1" spc="0" dirty="0">
                <a:effectLst/>
                <a:latin typeface="Arial" panose="020B0604020202020204" pitchFamily="34" charset="0"/>
                <a:ea typeface="Wingdings" panose="05000000000000000000" pitchFamily="2" charset="2"/>
                <a:cs typeface="Wingdings" panose="05000000000000000000" pitchFamily="2" charset="2"/>
              </a:rPr>
              <a:t>Secure Login &amp; Access:</a:t>
            </a:r>
            <a:r>
              <a:rPr lang="en-US" sz="1800" spc="0" dirty="0">
                <a:effectLst/>
                <a:latin typeface="Arial" panose="020B0604020202020204" pitchFamily="34" charset="0"/>
                <a:ea typeface="Wingdings" panose="05000000000000000000" pitchFamily="2" charset="2"/>
                <a:cs typeface="Wingdings" panose="05000000000000000000" pitchFamily="2" charset="2"/>
              </a:rPr>
              <a:t> Provides secure login for both admins and users with role-based access to ensure data privacy and control.</a:t>
            </a:r>
            <a:endParaRPr lang="en-IN" sz="1800" spc="0" dirty="0">
              <a:effectLst/>
              <a:latin typeface="Arial MT"/>
              <a:ea typeface="Wingdings" panose="05000000000000000000" pitchFamily="2" charset="2"/>
              <a:cs typeface="Wingdings" panose="05000000000000000000" pitchFamily="2" charset="2"/>
            </a:endParaRPr>
          </a:p>
          <a:p>
            <a:pPr marL="455930" marR="452120" indent="-228600" algn="just">
              <a:lnSpc>
                <a:spcPct val="115000"/>
              </a:lnSpc>
              <a:spcBef>
                <a:spcPts val="5"/>
              </a:spcBef>
              <a:buNone/>
              <a:tabLst>
                <a:tab pos="455930" algn="l"/>
                <a:tab pos="503555" algn="l"/>
              </a:tabLst>
            </a:pPr>
            <a:r>
              <a:rPr lang="en-US" sz="1800" dirty="0">
                <a:effectLst/>
                <a:latin typeface="Arial" panose="020B0604020202020204" pitchFamily="34" charset="0"/>
                <a:ea typeface="Arial MT"/>
                <a:cs typeface="Arial MT"/>
              </a:rPr>
              <a:t> </a:t>
            </a:r>
            <a:endParaRPr lang="en-IN" sz="1800" dirty="0">
              <a:effectLst/>
              <a:latin typeface="Arial MT"/>
              <a:ea typeface="Arial MT"/>
              <a:cs typeface="Arial MT"/>
            </a:endParaRPr>
          </a:p>
          <a:p>
            <a:pPr marL="342900" marR="452120" lvl="0" indent="-342900" algn="just">
              <a:lnSpc>
                <a:spcPct val="115000"/>
              </a:lnSpc>
              <a:spcBef>
                <a:spcPts val="5"/>
              </a:spcBef>
              <a:buSzPts val="1200"/>
              <a:buFont typeface="Wingdings" panose="05000000000000000000" pitchFamily="2" charset="2"/>
              <a:buChar char=""/>
              <a:tabLst>
                <a:tab pos="455930" algn="l"/>
                <a:tab pos="503555" algn="l"/>
              </a:tabLst>
            </a:pPr>
            <a:r>
              <a:rPr lang="en-US" sz="1800" b="1" spc="0" dirty="0">
                <a:effectLst/>
                <a:latin typeface="Arial" panose="020B0604020202020204" pitchFamily="34" charset="0"/>
                <a:ea typeface="Wingdings" panose="05000000000000000000" pitchFamily="2" charset="2"/>
                <a:cs typeface="Wingdings" panose="05000000000000000000" pitchFamily="2" charset="2"/>
              </a:rPr>
              <a:t>Real-Time Data &amp; Reporting:</a:t>
            </a:r>
            <a:r>
              <a:rPr lang="en-US" sz="1800" spc="0" dirty="0">
                <a:effectLst/>
                <a:latin typeface="Arial" panose="020B0604020202020204" pitchFamily="34" charset="0"/>
                <a:ea typeface="Wingdings" panose="05000000000000000000" pitchFamily="2" charset="2"/>
                <a:cs typeface="Wingdings" panose="05000000000000000000" pitchFamily="2" charset="2"/>
              </a:rPr>
              <a:t> Generates automated reports on overdue books, fines, inventory, and user activity, enabling better decision-making.</a:t>
            </a:r>
            <a:endParaRPr lang="en-IN" sz="1800" spc="0" dirty="0">
              <a:effectLst/>
              <a:latin typeface="Arial MT"/>
              <a:ea typeface="Wingdings" panose="05000000000000000000" pitchFamily="2" charset="2"/>
              <a:cs typeface="Wingdings" panose="05000000000000000000" pitchFamily="2" charset="2"/>
            </a:endParaRPr>
          </a:p>
          <a:p>
            <a:pPr marR="452120" algn="just">
              <a:lnSpc>
                <a:spcPct val="115000"/>
              </a:lnSpc>
              <a:spcBef>
                <a:spcPts val="5"/>
              </a:spcBef>
              <a:buNone/>
              <a:tabLst>
                <a:tab pos="455930" algn="l"/>
                <a:tab pos="503555" algn="l"/>
              </a:tabLst>
            </a:pPr>
            <a:r>
              <a:rPr lang="en-US" sz="1800" dirty="0">
                <a:effectLst/>
                <a:latin typeface="Arial" panose="020B0604020202020204" pitchFamily="34" charset="0"/>
                <a:ea typeface="Arial MT"/>
                <a:cs typeface="Arial MT"/>
              </a:rPr>
              <a:t> </a:t>
            </a:r>
            <a:endParaRPr lang="en-IN" sz="1800" dirty="0">
              <a:effectLst/>
              <a:latin typeface="Arial MT"/>
              <a:ea typeface="Arial MT"/>
              <a:cs typeface="Arial MT"/>
            </a:endParaRPr>
          </a:p>
          <a:p>
            <a:pPr marL="342900" marR="452120" lvl="0" indent="-342900" algn="just">
              <a:lnSpc>
                <a:spcPct val="115000"/>
              </a:lnSpc>
              <a:spcBef>
                <a:spcPts val="5"/>
              </a:spcBef>
              <a:buSzPts val="1200"/>
              <a:buFont typeface="Wingdings" panose="05000000000000000000" pitchFamily="2" charset="2"/>
              <a:buChar char=""/>
              <a:tabLst>
                <a:tab pos="455930" algn="l"/>
                <a:tab pos="503555" algn="l"/>
              </a:tabLst>
            </a:pPr>
            <a:r>
              <a:rPr lang="en-US" sz="1800" b="1" spc="0" dirty="0">
                <a:effectLst/>
                <a:latin typeface="Arial" panose="020B0604020202020204" pitchFamily="34" charset="0"/>
                <a:ea typeface="Wingdings" panose="05000000000000000000" pitchFamily="2" charset="2"/>
                <a:cs typeface="Wingdings" panose="05000000000000000000" pitchFamily="2" charset="2"/>
              </a:rPr>
              <a:t>Improved User Experience:</a:t>
            </a:r>
            <a:r>
              <a:rPr lang="en-US" sz="1800" spc="0" dirty="0">
                <a:effectLst/>
                <a:latin typeface="Arial" panose="020B0604020202020204" pitchFamily="34" charset="0"/>
                <a:ea typeface="Wingdings" panose="05000000000000000000" pitchFamily="2" charset="2"/>
                <a:cs typeface="Wingdings" panose="05000000000000000000" pitchFamily="2" charset="2"/>
              </a:rPr>
              <a:t> Users can easily search books, manage borrowing status, view fines, and update profiles, enhancing convenience and user satisfaction.</a:t>
            </a:r>
            <a:endParaRPr lang="en-IN" sz="1800" spc="0" dirty="0">
              <a:effectLst/>
              <a:latin typeface="Arial MT"/>
              <a:ea typeface="Wingdings" panose="05000000000000000000" pitchFamily="2" charset="2"/>
              <a:cs typeface="Wingdings" panose="05000000000000000000" pitchFamily="2" charset="2"/>
            </a:endParaRPr>
          </a:p>
          <a:p>
            <a:pPr marL="0" indent="0">
              <a:buNone/>
            </a:pPr>
            <a:endParaRPr lang="en-IN" sz="1400" dirty="0"/>
          </a:p>
        </p:txBody>
      </p:sp>
    </p:spTree>
    <p:extLst>
      <p:ext uri="{BB962C8B-B14F-4D97-AF65-F5344CB8AC3E}">
        <p14:creationId xmlns:p14="http://schemas.microsoft.com/office/powerpoint/2010/main" val="3248894652"/>
      </p:ext>
    </p:extLst>
  </p:cSld>
  <p:clrMapOvr>
    <a:masterClrMapping/>
  </p:clrMapOvr>
  <p:transition spd="slow">
    <p:spli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252B60F-597B-F0CE-BCEB-58397F704987}"/>
              </a:ext>
            </a:extLst>
          </p:cNvPr>
          <p:cNvSpPr txBox="1"/>
          <p:nvPr/>
        </p:nvSpPr>
        <p:spPr>
          <a:xfrm>
            <a:off x="3335594" y="-2767"/>
            <a:ext cx="6100916" cy="369332"/>
          </a:xfrm>
          <a:prstGeom prst="rect">
            <a:avLst/>
          </a:prstGeom>
          <a:noFill/>
        </p:spPr>
        <p:txBody>
          <a:bodyPr wrap="square">
            <a:spAutoFit/>
          </a:bodyPr>
          <a:lstStyle/>
          <a:p>
            <a:pPr lvl="0">
              <a:spcBef>
                <a:spcPts val="5"/>
              </a:spcBef>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ADMIN</a:t>
            </a:r>
            <a:r>
              <a:rPr lang="en-US" sz="1800" b="1" u="sng" spc="-3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VIEW</a:t>
            </a:r>
            <a:r>
              <a:rPr lang="en-US" sz="1800" b="1" u="sng" spc="-4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ISSEDBOOK</a:t>
            </a:r>
            <a:r>
              <a:rPr lang="en-US" sz="1800" b="1" u="sng" spc="-1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AND</a:t>
            </a:r>
            <a:r>
              <a:rPr lang="en-US" sz="1800" b="1" u="sng" spc="-3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EDIT</a:t>
            </a:r>
            <a:r>
              <a:rPr lang="en-US" sz="1800" b="1" u="sng" spc="-20" dirty="0">
                <a:effectLst/>
                <a:latin typeface="Arial" panose="020B0604020202020204" pitchFamily="34" charset="0"/>
                <a:ea typeface="Symbol" panose="05050102010706020507" pitchFamily="18" charset="2"/>
                <a:cs typeface="Arial MT"/>
              </a:rPr>
              <a:t> </a:t>
            </a:r>
            <a:r>
              <a:rPr lang="en-US" sz="1800" b="1" u="sng" spc="-10" dirty="0">
                <a:effectLst/>
                <a:latin typeface="Arial" panose="020B0604020202020204" pitchFamily="34" charset="0"/>
                <a:ea typeface="Symbol" panose="05050102010706020507" pitchFamily="18" charset="2"/>
                <a:cs typeface="Arial MT"/>
              </a:rPr>
              <a:t>ISSEDBOOK</a:t>
            </a:r>
            <a:r>
              <a:rPr lang="en-US" sz="1800" b="1" spc="-1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Picture 3">
            <a:extLst>
              <a:ext uri="{FF2B5EF4-FFF2-40B4-BE49-F238E27FC236}">
                <a16:creationId xmlns:a16="http://schemas.microsoft.com/office/drawing/2014/main" xmlns="" id="{69FBE291-957F-26A5-51F2-BCDFA21B64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1485" y="450890"/>
            <a:ext cx="8967018" cy="4671715"/>
          </a:xfrm>
          <a:prstGeom prst="rect">
            <a:avLst/>
          </a:prstGeom>
        </p:spPr>
      </p:pic>
      <p:sp>
        <p:nvSpPr>
          <p:cNvPr id="2" name="Rectangle 1">
            <a:extLst>
              <a:ext uri="{FF2B5EF4-FFF2-40B4-BE49-F238E27FC236}">
                <a16:creationId xmlns:a16="http://schemas.microsoft.com/office/drawing/2014/main" xmlns="" id="{F9E8BBCA-AF96-8F8C-1EAC-1FDB8B7E9CC4}"/>
              </a:ext>
            </a:extLst>
          </p:cNvPr>
          <p:cNvSpPr>
            <a:spLocks noChangeArrowheads="1"/>
          </p:cNvSpPr>
          <p:nvPr/>
        </p:nvSpPr>
        <p:spPr bwMode="auto">
          <a:xfrm>
            <a:off x="39328" y="5182069"/>
            <a:ext cx="12192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Issued Book List</a:t>
            </a:r>
            <a:r>
              <a:rPr kumimoji="0" lang="en-US" altLang="en-US" sz="1800" b="0" i="0" u="none" strike="noStrike" cap="none" normalizeH="0" baseline="0" dirty="0">
                <a:ln>
                  <a:noFill/>
                </a:ln>
                <a:solidFill>
                  <a:schemeClr val="tx1"/>
                </a:solidFill>
                <a:effectLst/>
                <a:latin typeface="Arial" panose="020B0604020202020204" pitchFamily="34" charset="0"/>
              </a:rPr>
              <a:t> – This page shows a list of issued books with details like Student Name, Book Name, ISBN, Issue Date, Return Date, and Fine.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Edit &amp; Download Options</a:t>
            </a:r>
            <a:r>
              <a:rPr kumimoji="0" lang="en-US" altLang="en-US" sz="1800" b="0" i="0" u="none" strike="noStrike" cap="none" normalizeH="0" baseline="0" dirty="0">
                <a:ln>
                  <a:noFill/>
                </a:ln>
                <a:solidFill>
                  <a:schemeClr val="tx1"/>
                </a:solidFill>
                <a:effectLst/>
                <a:latin typeface="Arial" panose="020B0604020202020204" pitchFamily="34" charset="0"/>
              </a:rPr>
              <a:t> – Users can edit book issue details and download the issued books list. </a:t>
            </a:r>
          </a:p>
        </p:txBody>
      </p:sp>
    </p:spTree>
    <p:extLst>
      <p:ext uri="{BB962C8B-B14F-4D97-AF65-F5344CB8AC3E}">
        <p14:creationId xmlns:p14="http://schemas.microsoft.com/office/powerpoint/2010/main" val="1633842932"/>
      </p:ext>
    </p:extLst>
  </p:cSld>
  <p:clrMapOvr>
    <a:masterClrMapping/>
  </p:clrMapOvr>
  <p:transition spd="slow">
    <p:spli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8441419-4CF1-87F3-5822-0DC9806E0195}"/>
              </a:ext>
            </a:extLst>
          </p:cNvPr>
          <p:cNvSpPr txBox="1"/>
          <p:nvPr/>
        </p:nvSpPr>
        <p:spPr>
          <a:xfrm>
            <a:off x="-74503" y="-32266"/>
            <a:ext cx="6100916" cy="369332"/>
          </a:xfrm>
          <a:prstGeom prst="rect">
            <a:avLst/>
          </a:prstGeom>
          <a:noFill/>
        </p:spPr>
        <p:txBody>
          <a:bodyPr wrap="square">
            <a:spAutoFit/>
          </a:bodyPr>
          <a:lstStyle/>
          <a:p>
            <a:pPr lvl="0">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ADMIN VIEW</a:t>
            </a:r>
            <a:r>
              <a:rPr lang="en-US" sz="1800" b="1" u="sng" spc="-3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TOTAL</a:t>
            </a:r>
            <a:r>
              <a:rPr lang="en-US" sz="1800" b="1" u="sng" spc="-2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REG</a:t>
            </a:r>
            <a:r>
              <a:rPr lang="en-US" sz="1800" b="1" u="sng" spc="-20" dirty="0">
                <a:effectLst/>
                <a:latin typeface="Arial" panose="020B0604020202020204" pitchFamily="34" charset="0"/>
                <a:ea typeface="Symbol" panose="05050102010706020507" pitchFamily="18" charset="2"/>
                <a:cs typeface="Arial MT"/>
              </a:rPr>
              <a:t> </a:t>
            </a:r>
            <a:r>
              <a:rPr lang="en-US" sz="1800" b="1" u="sng" spc="-10" dirty="0">
                <a:effectLst/>
                <a:latin typeface="Arial" panose="020B0604020202020204" pitchFamily="34" charset="0"/>
                <a:ea typeface="Symbol" panose="05050102010706020507" pitchFamily="18" charset="2"/>
                <a:cs typeface="Arial MT"/>
              </a:rPr>
              <a:t>STUDENT</a:t>
            </a:r>
            <a:r>
              <a:rPr lang="en-US" sz="1800" b="1" spc="-1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Picture 3">
            <a:extLst>
              <a:ext uri="{FF2B5EF4-FFF2-40B4-BE49-F238E27FC236}">
                <a16:creationId xmlns:a16="http://schemas.microsoft.com/office/drawing/2014/main" xmlns="" id="{7D6A0187-B4D2-C2BB-1EB2-C81AA5DF72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4376" y="334299"/>
            <a:ext cx="8878529" cy="4857135"/>
          </a:xfrm>
          <a:prstGeom prst="rect">
            <a:avLst/>
          </a:prstGeom>
        </p:spPr>
      </p:pic>
      <p:sp>
        <p:nvSpPr>
          <p:cNvPr id="2" name="Rectangle 1">
            <a:extLst>
              <a:ext uri="{FF2B5EF4-FFF2-40B4-BE49-F238E27FC236}">
                <a16:creationId xmlns:a16="http://schemas.microsoft.com/office/drawing/2014/main" xmlns="" id="{4D6B2509-50D9-376F-3C2E-FB9A8FD7CBFE}"/>
              </a:ext>
            </a:extLst>
          </p:cNvPr>
          <p:cNvSpPr>
            <a:spLocks noChangeArrowheads="1"/>
          </p:cNvSpPr>
          <p:nvPr/>
        </p:nvSpPr>
        <p:spPr bwMode="auto">
          <a:xfrm>
            <a:off x="353964" y="5221403"/>
            <a:ext cx="1209821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Library Management System</a:t>
            </a:r>
            <a:r>
              <a:rPr kumimoji="0" lang="en-US" altLang="en-US" sz="1800" b="0" i="0" u="none" strike="noStrike" cap="none" normalizeH="0" baseline="0" dirty="0">
                <a:ln>
                  <a:noFill/>
                </a:ln>
                <a:solidFill>
                  <a:schemeClr val="tx1"/>
                </a:solidFill>
                <a:effectLst/>
                <a:latin typeface="Arial" panose="020B0604020202020204" pitchFamily="34" charset="0"/>
              </a:rPr>
              <a:t> – This page displays a list of registered students with details like Roll Number, Name, Email, Mobile Number, Gender, Field, and Registration Date.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Download Option</a:t>
            </a:r>
            <a:r>
              <a:rPr kumimoji="0" lang="en-US" altLang="en-US" sz="1800" b="0" i="0" u="none" strike="noStrike" cap="none" normalizeH="0" baseline="0" dirty="0">
                <a:ln>
                  <a:noFill/>
                </a:ln>
                <a:solidFill>
                  <a:schemeClr val="tx1"/>
                </a:solidFill>
                <a:effectLst/>
                <a:latin typeface="Arial" panose="020B0604020202020204" pitchFamily="34" charset="0"/>
              </a:rPr>
              <a:t> – Users can download the registered student information using the provided button. </a:t>
            </a:r>
          </a:p>
        </p:txBody>
      </p:sp>
    </p:spTree>
    <p:extLst>
      <p:ext uri="{BB962C8B-B14F-4D97-AF65-F5344CB8AC3E}">
        <p14:creationId xmlns:p14="http://schemas.microsoft.com/office/powerpoint/2010/main" val="1394587221"/>
      </p:ext>
    </p:extLst>
  </p:cSld>
  <p:clrMapOvr>
    <a:masterClrMapping/>
  </p:clrMapOvr>
  <p:transition spd="slow">
    <p:spli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D587188-69F6-D5B2-964A-9B1D6B521767}"/>
              </a:ext>
            </a:extLst>
          </p:cNvPr>
          <p:cNvSpPr txBox="1"/>
          <p:nvPr/>
        </p:nvSpPr>
        <p:spPr>
          <a:xfrm>
            <a:off x="0" y="27176"/>
            <a:ext cx="6100916" cy="369332"/>
          </a:xfrm>
          <a:prstGeom prst="rect">
            <a:avLst/>
          </a:prstGeom>
          <a:noFill/>
        </p:spPr>
        <p:txBody>
          <a:bodyPr wrap="square">
            <a:spAutoFit/>
          </a:bodyPr>
          <a:lstStyle/>
          <a:p>
            <a:pPr lvl="0">
              <a:spcBef>
                <a:spcPts val="375"/>
              </a:spcBef>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ADMIN</a:t>
            </a:r>
            <a:r>
              <a:rPr lang="en-US" sz="1800" b="1" u="sng" spc="-2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EDIT</a:t>
            </a:r>
            <a:r>
              <a:rPr lang="en-US" sz="1800" b="1" u="sng" spc="-25" dirty="0">
                <a:effectLst/>
                <a:latin typeface="Arial" panose="020B0604020202020204" pitchFamily="34" charset="0"/>
                <a:ea typeface="Symbol" panose="05050102010706020507" pitchFamily="18" charset="2"/>
                <a:cs typeface="Arial MT"/>
              </a:rPr>
              <a:t> </a:t>
            </a:r>
            <a:r>
              <a:rPr lang="en-US" sz="1800" b="1" u="sng" spc="-10" dirty="0">
                <a:effectLst/>
                <a:latin typeface="Arial" panose="020B0604020202020204" pitchFamily="34" charset="0"/>
                <a:ea typeface="Symbol" panose="05050102010706020507" pitchFamily="18" charset="2"/>
                <a:cs typeface="Arial MT"/>
              </a:rPr>
              <a:t>ISSEDBOOK</a:t>
            </a:r>
            <a:r>
              <a:rPr lang="en-US" sz="1800" b="1" spc="-1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Image 159">
            <a:extLst>
              <a:ext uri="{FF2B5EF4-FFF2-40B4-BE49-F238E27FC236}">
                <a16:creationId xmlns:a16="http://schemas.microsoft.com/office/drawing/2014/main" xmlns="" id="{68B0D4F5-9DE7-FBC9-4895-77CFF23C42CF}"/>
              </a:ext>
            </a:extLst>
          </p:cNvPr>
          <p:cNvPicPr>
            <a:picLocks/>
          </p:cNvPicPr>
          <p:nvPr/>
        </p:nvPicPr>
        <p:blipFill>
          <a:blip r:embed="rId2" cstate="print"/>
          <a:stretch>
            <a:fillRect/>
          </a:stretch>
        </p:blipFill>
        <p:spPr>
          <a:xfrm>
            <a:off x="3414768" y="27176"/>
            <a:ext cx="8504904" cy="3753714"/>
          </a:xfrm>
          <a:prstGeom prst="rect">
            <a:avLst/>
          </a:prstGeom>
        </p:spPr>
      </p:pic>
      <p:pic>
        <p:nvPicPr>
          <p:cNvPr id="5" name="Image 160">
            <a:extLst>
              <a:ext uri="{FF2B5EF4-FFF2-40B4-BE49-F238E27FC236}">
                <a16:creationId xmlns:a16="http://schemas.microsoft.com/office/drawing/2014/main" xmlns="" id="{9D0FDAED-2D8E-7879-82A0-E10FEBDF9415}"/>
              </a:ext>
            </a:extLst>
          </p:cNvPr>
          <p:cNvPicPr>
            <a:picLocks/>
          </p:cNvPicPr>
          <p:nvPr/>
        </p:nvPicPr>
        <p:blipFill>
          <a:blip r:embed="rId3" cstate="print"/>
          <a:stretch>
            <a:fillRect/>
          </a:stretch>
        </p:blipFill>
        <p:spPr>
          <a:xfrm>
            <a:off x="5083757" y="3837329"/>
            <a:ext cx="5344160" cy="1114817"/>
          </a:xfrm>
          <a:prstGeom prst="rect">
            <a:avLst/>
          </a:prstGeom>
        </p:spPr>
      </p:pic>
      <p:sp>
        <p:nvSpPr>
          <p:cNvPr id="6" name="TextBox 5">
            <a:extLst>
              <a:ext uri="{FF2B5EF4-FFF2-40B4-BE49-F238E27FC236}">
                <a16:creationId xmlns:a16="http://schemas.microsoft.com/office/drawing/2014/main" xmlns="" id="{43386550-8B26-DB60-3B62-EB4893894E8F}"/>
              </a:ext>
            </a:extLst>
          </p:cNvPr>
          <p:cNvSpPr txBox="1"/>
          <p:nvPr/>
        </p:nvSpPr>
        <p:spPr>
          <a:xfrm>
            <a:off x="1" y="3936178"/>
            <a:ext cx="3893905" cy="646331"/>
          </a:xfrm>
          <a:prstGeom prst="rect">
            <a:avLst/>
          </a:prstGeom>
          <a:noFill/>
        </p:spPr>
        <p:txBody>
          <a:bodyPr wrap="square">
            <a:spAutoFit/>
          </a:bodyPr>
          <a:lstStyle/>
          <a:p>
            <a:r>
              <a:rPr lang="en-IN" b="1" u="sng" dirty="0"/>
              <a:t>BOOK RETURN SUCCESSFULLY  MESSAGE FOR  ADMIN :-</a:t>
            </a:r>
          </a:p>
        </p:txBody>
      </p:sp>
      <p:sp>
        <p:nvSpPr>
          <p:cNvPr id="2" name="Rectangle 1"/>
          <p:cNvSpPr>
            <a:spLocks noChangeArrowheads="1"/>
          </p:cNvSpPr>
          <p:nvPr/>
        </p:nvSpPr>
        <p:spPr bwMode="auto">
          <a:xfrm>
            <a:off x="328773" y="4958155"/>
            <a:ext cx="1186322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en-US" sz="1800" b="1" i="0" u="none" strike="noStrike" cap="none" normalizeH="0" baseline="0" dirty="0" smtClean="0">
                <a:ln>
                  <a:noFill/>
                </a:ln>
                <a:solidFill>
                  <a:schemeClr val="tx1"/>
                </a:solidFill>
                <a:effectLst/>
                <a:latin typeface="Arial" charset="0"/>
                <a:cs typeface="Arial" charset="0"/>
              </a:rPr>
              <a:t>Issued Book Details</a:t>
            </a:r>
            <a:r>
              <a:rPr kumimoji="0" lang="en-US" sz="1800" b="0" i="0" u="none" strike="noStrike" cap="none" normalizeH="0" baseline="0" dirty="0" smtClean="0">
                <a:ln>
                  <a:noFill/>
                </a:ln>
                <a:solidFill>
                  <a:schemeClr val="tx1"/>
                </a:solidFill>
                <a:effectLst/>
                <a:latin typeface="Arial" charset="0"/>
                <a:cs typeface="Arial" charset="0"/>
              </a:rPr>
              <a:t> – Displays student and book information, including the student's roll number, name, email, contact number, book name, ISBN, issue date, return status, and any applicable fine. </a:t>
            </a:r>
          </a:p>
          <a:p>
            <a:pPr marL="285750" marR="0" lvl="0" indent="-28575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1800" b="1" i="0" u="none" strike="noStrike" cap="none" normalizeH="0" baseline="0" dirty="0" smtClean="0">
                <a:ln>
                  <a:noFill/>
                </a:ln>
                <a:solidFill>
                  <a:schemeClr val="tx1"/>
                </a:solidFill>
                <a:effectLst/>
                <a:latin typeface="Arial" charset="0"/>
                <a:cs typeface="Arial" charset="0"/>
              </a:rPr>
              <a:t>Book Return Confirmation</a:t>
            </a:r>
            <a:r>
              <a:rPr kumimoji="0" lang="en-US" sz="1800" b="0" i="0" u="none" strike="noStrike" cap="none" normalizeH="0" baseline="0" dirty="0" smtClean="0">
                <a:ln>
                  <a:noFill/>
                </a:ln>
                <a:solidFill>
                  <a:schemeClr val="tx1"/>
                </a:solidFill>
                <a:effectLst/>
                <a:latin typeface="Arial" charset="0"/>
                <a:cs typeface="Arial" charset="0"/>
              </a:rPr>
              <a:t> – After returning the book, a confirmation message appears, stating "Book Returned Successfully." </a:t>
            </a:r>
          </a:p>
        </p:txBody>
      </p:sp>
    </p:spTree>
    <p:extLst>
      <p:ext uri="{BB962C8B-B14F-4D97-AF65-F5344CB8AC3E}">
        <p14:creationId xmlns:p14="http://schemas.microsoft.com/office/powerpoint/2010/main" val="3914626337"/>
      </p:ext>
    </p:extLst>
  </p:cSld>
  <p:clrMapOvr>
    <a:masterClrMapping/>
  </p:clrMapOvr>
  <p:transition spd="slow">
    <p:spli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F9F2C28-0CFB-FEF7-96E6-19D34DAC7D16}"/>
              </a:ext>
            </a:extLst>
          </p:cNvPr>
          <p:cNvSpPr txBox="1"/>
          <p:nvPr/>
        </p:nvSpPr>
        <p:spPr>
          <a:xfrm>
            <a:off x="0" y="0"/>
            <a:ext cx="6100916" cy="369332"/>
          </a:xfrm>
          <a:prstGeom prst="rect">
            <a:avLst/>
          </a:prstGeom>
          <a:noFill/>
        </p:spPr>
        <p:txBody>
          <a:bodyPr wrap="square">
            <a:spAutoFit/>
          </a:bodyPr>
          <a:lstStyle/>
          <a:p>
            <a:pPr lvl="0">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ADMIN</a:t>
            </a:r>
            <a:r>
              <a:rPr lang="en-US" sz="1800" b="1" u="sng" spc="-2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ADD</a:t>
            </a:r>
            <a:r>
              <a:rPr lang="en-US" sz="1800" b="1" u="sng" spc="-30" dirty="0">
                <a:effectLst/>
                <a:latin typeface="Arial" panose="020B0604020202020204" pitchFamily="34" charset="0"/>
                <a:ea typeface="Symbol" panose="05050102010706020507" pitchFamily="18" charset="2"/>
                <a:cs typeface="Arial MT"/>
              </a:rPr>
              <a:t> </a:t>
            </a:r>
            <a:r>
              <a:rPr lang="en-US" sz="1800" b="1" u="sng" spc="-10" dirty="0">
                <a:effectLst/>
                <a:latin typeface="Arial" panose="020B0604020202020204" pitchFamily="34" charset="0"/>
                <a:ea typeface="Symbol" panose="05050102010706020507" pitchFamily="18" charset="2"/>
                <a:cs typeface="Arial MT"/>
              </a:rPr>
              <a:t>ISSEDBOOK</a:t>
            </a:r>
            <a:r>
              <a:rPr lang="en-US" sz="1800" b="1" spc="-1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Image 161">
            <a:extLst>
              <a:ext uri="{FF2B5EF4-FFF2-40B4-BE49-F238E27FC236}">
                <a16:creationId xmlns:a16="http://schemas.microsoft.com/office/drawing/2014/main" xmlns="" id="{1C12028D-1C7F-7F84-385F-ABF10041409C}"/>
              </a:ext>
            </a:extLst>
          </p:cNvPr>
          <p:cNvPicPr>
            <a:picLocks/>
          </p:cNvPicPr>
          <p:nvPr/>
        </p:nvPicPr>
        <p:blipFill>
          <a:blip r:embed="rId2" cstate="print"/>
          <a:stretch>
            <a:fillRect/>
          </a:stretch>
        </p:blipFill>
        <p:spPr>
          <a:xfrm>
            <a:off x="3230327" y="0"/>
            <a:ext cx="7932174" cy="3472665"/>
          </a:xfrm>
          <a:prstGeom prst="rect">
            <a:avLst/>
          </a:prstGeom>
        </p:spPr>
      </p:pic>
      <p:pic>
        <p:nvPicPr>
          <p:cNvPr id="5" name="Image 164">
            <a:extLst>
              <a:ext uri="{FF2B5EF4-FFF2-40B4-BE49-F238E27FC236}">
                <a16:creationId xmlns:a16="http://schemas.microsoft.com/office/drawing/2014/main" xmlns="" id="{69431077-C13A-E7E0-EE84-F16330EB9EF8}"/>
              </a:ext>
            </a:extLst>
          </p:cNvPr>
          <p:cNvPicPr>
            <a:picLocks/>
          </p:cNvPicPr>
          <p:nvPr/>
        </p:nvPicPr>
        <p:blipFill>
          <a:blip r:embed="rId3" cstate="print"/>
          <a:stretch>
            <a:fillRect/>
          </a:stretch>
        </p:blipFill>
        <p:spPr>
          <a:xfrm>
            <a:off x="5387900" y="3548194"/>
            <a:ext cx="5345430" cy="1116273"/>
          </a:xfrm>
          <a:prstGeom prst="rect">
            <a:avLst/>
          </a:prstGeom>
        </p:spPr>
      </p:pic>
      <p:sp>
        <p:nvSpPr>
          <p:cNvPr id="6" name="TextBox 5">
            <a:extLst>
              <a:ext uri="{FF2B5EF4-FFF2-40B4-BE49-F238E27FC236}">
                <a16:creationId xmlns:a16="http://schemas.microsoft.com/office/drawing/2014/main" xmlns="" id="{DA03D30B-EDC2-6089-B15A-01E5FD5B7C8C}"/>
              </a:ext>
            </a:extLst>
          </p:cNvPr>
          <p:cNvSpPr txBox="1"/>
          <p:nvPr/>
        </p:nvSpPr>
        <p:spPr>
          <a:xfrm>
            <a:off x="0" y="3472665"/>
            <a:ext cx="5059354" cy="646331"/>
          </a:xfrm>
          <a:prstGeom prst="rect">
            <a:avLst/>
          </a:prstGeom>
          <a:noFill/>
        </p:spPr>
        <p:txBody>
          <a:bodyPr wrap="square">
            <a:spAutoFit/>
          </a:bodyPr>
          <a:lstStyle/>
          <a:p>
            <a:r>
              <a:rPr lang="en-IN" b="1" u="sng" dirty="0"/>
              <a:t>BOOK ISSUED  SUCCESSFULLY MESSAGE FOR  ADMIN</a:t>
            </a:r>
            <a:r>
              <a:rPr lang="en-IN" b="1" dirty="0"/>
              <a:t> :-</a:t>
            </a:r>
          </a:p>
        </p:txBody>
      </p:sp>
      <p:sp>
        <p:nvSpPr>
          <p:cNvPr id="2" name="Rectangle 1"/>
          <p:cNvSpPr/>
          <p:nvPr/>
        </p:nvSpPr>
        <p:spPr>
          <a:xfrm>
            <a:off x="739739" y="4991344"/>
            <a:ext cx="10972800" cy="923330"/>
          </a:xfrm>
          <a:prstGeom prst="rect">
            <a:avLst/>
          </a:prstGeom>
        </p:spPr>
        <p:txBody>
          <a:bodyPr wrap="square">
            <a:spAutoFit/>
          </a:bodyPr>
          <a:lstStyle/>
          <a:p>
            <a:pPr marL="285750" indent="-285750">
              <a:buFont typeface="Wingdings" pitchFamily="2" charset="2"/>
              <a:buChar char="Ø"/>
            </a:pPr>
            <a:r>
              <a:rPr lang="en-US" dirty="0" smtClean="0"/>
              <a:t>A </a:t>
            </a:r>
            <a:r>
              <a:rPr lang="en-US" dirty="0"/>
              <a:t>student can issue a book using their </a:t>
            </a:r>
            <a:r>
              <a:rPr lang="en-US" b="1" dirty="0"/>
              <a:t>Roll Number</a:t>
            </a:r>
            <a:r>
              <a:rPr lang="en-US" dirty="0"/>
              <a:t> </a:t>
            </a:r>
            <a:r>
              <a:rPr lang="en-US" dirty="0" smtClean="0"/>
              <a:t>along </a:t>
            </a:r>
            <a:r>
              <a:rPr lang="en-US" dirty="0"/>
              <a:t>with the </a:t>
            </a:r>
            <a:r>
              <a:rPr lang="en-US" b="1" dirty="0"/>
              <a:t>Book ISBN Number</a:t>
            </a:r>
            <a:r>
              <a:rPr lang="en-US" dirty="0"/>
              <a:t> in the library management system</a:t>
            </a:r>
            <a:r>
              <a:rPr lang="en-US" dirty="0" smtClean="0"/>
              <a:t>.</a:t>
            </a:r>
          </a:p>
          <a:p>
            <a:pPr marL="285750" indent="-285750">
              <a:buFont typeface="Wingdings" pitchFamily="2" charset="2"/>
              <a:buChar char="Ø"/>
            </a:pPr>
            <a:r>
              <a:rPr lang="en-US" dirty="0"/>
              <a:t>The page facilitates book issuance to students in a library management system with confirmation messages.</a:t>
            </a:r>
            <a:endParaRPr lang="en-IN" dirty="0"/>
          </a:p>
        </p:txBody>
      </p:sp>
    </p:spTree>
    <p:extLst>
      <p:ext uri="{BB962C8B-B14F-4D97-AF65-F5344CB8AC3E}">
        <p14:creationId xmlns:p14="http://schemas.microsoft.com/office/powerpoint/2010/main" val="292973821"/>
      </p:ext>
    </p:extLst>
  </p:cSld>
  <p:clrMapOvr>
    <a:masterClrMapping/>
  </p:clrMapOvr>
  <p:transition spd="slow">
    <p:spli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3B48141-1A2A-49F4-809C-9B400FA60D4B}"/>
              </a:ext>
            </a:extLst>
          </p:cNvPr>
          <p:cNvSpPr txBox="1"/>
          <p:nvPr/>
        </p:nvSpPr>
        <p:spPr>
          <a:xfrm>
            <a:off x="0" y="0"/>
            <a:ext cx="6100916" cy="369332"/>
          </a:xfrm>
          <a:prstGeom prst="rect">
            <a:avLst/>
          </a:prstGeom>
          <a:noFill/>
        </p:spPr>
        <p:txBody>
          <a:bodyPr wrap="square">
            <a:spAutoFit/>
          </a:bodyPr>
          <a:lstStyle/>
          <a:p>
            <a:pPr lvl="0">
              <a:spcBef>
                <a:spcPts val="5"/>
              </a:spcBef>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ADMIN</a:t>
            </a:r>
            <a:r>
              <a:rPr lang="en-US" sz="1800" b="1" u="sng" spc="-4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CHANGE</a:t>
            </a:r>
            <a:r>
              <a:rPr lang="en-US" sz="1800" b="1" u="sng" spc="-30" dirty="0">
                <a:effectLst/>
                <a:latin typeface="Arial" panose="020B0604020202020204" pitchFamily="34" charset="0"/>
                <a:ea typeface="Symbol" panose="05050102010706020507" pitchFamily="18" charset="2"/>
                <a:cs typeface="Arial MT"/>
              </a:rPr>
              <a:t> </a:t>
            </a:r>
            <a:r>
              <a:rPr lang="en-US" sz="1800" b="1" u="sng" spc="-10" dirty="0">
                <a:effectLst/>
                <a:latin typeface="Arial" panose="020B0604020202020204" pitchFamily="34" charset="0"/>
                <a:ea typeface="Symbol" panose="05050102010706020507" pitchFamily="18" charset="2"/>
                <a:cs typeface="Arial MT"/>
              </a:rPr>
              <a:t>PASSWORD</a:t>
            </a:r>
            <a:r>
              <a:rPr lang="en-US" sz="1800" b="1" spc="-1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Image 165">
            <a:extLst>
              <a:ext uri="{FF2B5EF4-FFF2-40B4-BE49-F238E27FC236}">
                <a16:creationId xmlns:a16="http://schemas.microsoft.com/office/drawing/2014/main" xmlns="" id="{730B8A2E-EA6B-C588-275D-F6964445DB23}"/>
              </a:ext>
            </a:extLst>
          </p:cNvPr>
          <p:cNvPicPr>
            <a:picLocks/>
          </p:cNvPicPr>
          <p:nvPr/>
        </p:nvPicPr>
        <p:blipFill>
          <a:blip r:embed="rId2" cstate="print"/>
          <a:stretch>
            <a:fillRect/>
          </a:stretch>
        </p:blipFill>
        <p:spPr>
          <a:xfrm>
            <a:off x="3563697" y="0"/>
            <a:ext cx="8386916" cy="3772514"/>
          </a:xfrm>
          <a:prstGeom prst="rect">
            <a:avLst/>
          </a:prstGeom>
        </p:spPr>
      </p:pic>
      <p:pic>
        <p:nvPicPr>
          <p:cNvPr id="5" name="Image 166">
            <a:extLst>
              <a:ext uri="{FF2B5EF4-FFF2-40B4-BE49-F238E27FC236}">
                <a16:creationId xmlns:a16="http://schemas.microsoft.com/office/drawing/2014/main" xmlns="" id="{A5C67283-EE6D-6E4C-C72B-DDA0B3810DBA}"/>
              </a:ext>
            </a:extLst>
          </p:cNvPr>
          <p:cNvPicPr>
            <a:picLocks/>
          </p:cNvPicPr>
          <p:nvPr/>
        </p:nvPicPr>
        <p:blipFill>
          <a:blip r:embed="rId3" cstate="print"/>
          <a:stretch>
            <a:fillRect/>
          </a:stretch>
        </p:blipFill>
        <p:spPr>
          <a:xfrm>
            <a:off x="5515954" y="3814568"/>
            <a:ext cx="5345430" cy="1330123"/>
          </a:xfrm>
          <a:prstGeom prst="rect">
            <a:avLst/>
          </a:prstGeom>
        </p:spPr>
      </p:pic>
      <p:sp>
        <p:nvSpPr>
          <p:cNvPr id="6" name="TextBox 5">
            <a:extLst>
              <a:ext uri="{FF2B5EF4-FFF2-40B4-BE49-F238E27FC236}">
                <a16:creationId xmlns:a16="http://schemas.microsoft.com/office/drawing/2014/main" xmlns="" id="{77E4279C-C03E-7893-7945-6D5C842B09F2}"/>
              </a:ext>
            </a:extLst>
          </p:cNvPr>
          <p:cNvSpPr txBox="1"/>
          <p:nvPr/>
        </p:nvSpPr>
        <p:spPr>
          <a:xfrm>
            <a:off x="0" y="3772514"/>
            <a:ext cx="5013656" cy="646331"/>
          </a:xfrm>
          <a:prstGeom prst="rect">
            <a:avLst/>
          </a:prstGeom>
          <a:noFill/>
        </p:spPr>
        <p:txBody>
          <a:bodyPr wrap="square">
            <a:spAutoFit/>
          </a:bodyPr>
          <a:lstStyle/>
          <a:p>
            <a:r>
              <a:rPr lang="en-IN" b="1" u="sng" dirty="0"/>
              <a:t>NEW PASSWORD UPDATE  SUCCESSFULLY MESSAGE FOR  ADMIN</a:t>
            </a:r>
            <a:r>
              <a:rPr lang="en-IN" b="1" dirty="0"/>
              <a:t> :-</a:t>
            </a:r>
          </a:p>
        </p:txBody>
      </p:sp>
      <p:sp>
        <p:nvSpPr>
          <p:cNvPr id="2" name="Rectangle 1"/>
          <p:cNvSpPr/>
          <p:nvPr/>
        </p:nvSpPr>
        <p:spPr>
          <a:xfrm>
            <a:off x="496363" y="5031675"/>
            <a:ext cx="11209106" cy="923330"/>
          </a:xfrm>
          <a:prstGeom prst="rect">
            <a:avLst/>
          </a:prstGeom>
        </p:spPr>
        <p:txBody>
          <a:bodyPr wrap="square">
            <a:spAutoFit/>
          </a:bodyPr>
          <a:lstStyle/>
          <a:p>
            <a:pPr lvl="0" defTabSz="914400" eaLnBrk="0" fontAlgn="base" hangingPunct="0">
              <a:spcBef>
                <a:spcPct val="0"/>
              </a:spcBef>
              <a:spcAft>
                <a:spcPct val="0"/>
              </a:spcAft>
            </a:pPr>
            <a:endParaRPr lang="en-US" altLang="en-US" dirty="0">
              <a:latin typeface="Arial" panose="020B0604020202020204" pitchFamily="34" charset="0"/>
            </a:endParaRPr>
          </a:p>
          <a:p>
            <a:pPr marL="285750" lvl="0" indent="-285750" defTabSz="914400" eaLnBrk="0" fontAlgn="base" hangingPunct="0">
              <a:spcBef>
                <a:spcPct val="0"/>
              </a:spcBef>
              <a:spcAft>
                <a:spcPct val="0"/>
              </a:spcAft>
              <a:buFont typeface="Wingdings" panose="05000000000000000000" pitchFamily="2" charset="2"/>
              <a:buChar char="Ø"/>
            </a:pPr>
            <a:r>
              <a:rPr lang="en-US" altLang="en-US" dirty="0">
                <a:latin typeface="Arial" panose="020B0604020202020204" pitchFamily="34" charset="0"/>
              </a:rPr>
              <a:t>The page is part of a </a:t>
            </a:r>
            <a:r>
              <a:rPr lang="en-US" altLang="en-US" b="1" dirty="0">
                <a:latin typeface="Arial" panose="020B0604020202020204" pitchFamily="34" charset="0"/>
              </a:rPr>
              <a:t>Library Management System</a:t>
            </a:r>
            <a:r>
              <a:rPr lang="en-US" altLang="en-US" dirty="0">
                <a:latin typeface="Arial" panose="020B0604020202020204" pitchFamily="34" charset="0"/>
              </a:rPr>
              <a:t>, allowing users to change their password. </a:t>
            </a:r>
          </a:p>
          <a:p>
            <a:pPr marL="285750" lvl="0" indent="-285750" defTabSz="914400" eaLnBrk="0" fontAlgn="base" hangingPunct="0">
              <a:spcBef>
                <a:spcPct val="0"/>
              </a:spcBef>
              <a:spcAft>
                <a:spcPct val="0"/>
              </a:spcAft>
              <a:buFont typeface="Wingdings" panose="05000000000000000000" pitchFamily="2" charset="2"/>
              <a:buChar char="Ø"/>
            </a:pPr>
            <a:r>
              <a:rPr lang="en-US" altLang="en-US" dirty="0">
                <a:latin typeface="Arial" panose="020B0604020202020204" pitchFamily="34" charset="0"/>
              </a:rPr>
              <a:t>A confirmation message </a:t>
            </a:r>
            <a:r>
              <a:rPr lang="en-US" altLang="en-US" b="1" dirty="0">
                <a:latin typeface="Arial" panose="020B0604020202020204" pitchFamily="34" charset="0"/>
              </a:rPr>
              <a:t>"New Password Updated Successfully"</a:t>
            </a:r>
            <a:r>
              <a:rPr lang="en-US" altLang="en-US" dirty="0">
                <a:latin typeface="Arial" panose="020B0604020202020204" pitchFamily="34" charset="0"/>
              </a:rPr>
              <a:t> appears after the password change. </a:t>
            </a:r>
            <a:endParaRPr lang="en-US" altLang="en-US" dirty="0">
              <a:latin typeface="Arial" panose="020B0604020202020204" pitchFamily="34" charset="0"/>
            </a:endParaRPr>
          </a:p>
        </p:txBody>
      </p:sp>
    </p:spTree>
    <p:extLst>
      <p:ext uri="{BB962C8B-B14F-4D97-AF65-F5344CB8AC3E}">
        <p14:creationId xmlns:p14="http://schemas.microsoft.com/office/powerpoint/2010/main" val="2087064674"/>
      </p:ext>
    </p:extLst>
  </p:cSld>
  <p:clrMapOvr>
    <a:masterClrMapping/>
  </p:clrMapOvr>
  <p:transition spd="slow">
    <p:spli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C9963CA-01DD-A11A-87F9-95D73382D422}"/>
              </a:ext>
            </a:extLst>
          </p:cNvPr>
          <p:cNvSpPr txBox="1"/>
          <p:nvPr/>
        </p:nvSpPr>
        <p:spPr>
          <a:xfrm>
            <a:off x="3571568" y="7063"/>
            <a:ext cx="6100916" cy="369332"/>
          </a:xfrm>
          <a:prstGeom prst="rect">
            <a:avLst/>
          </a:prstGeom>
          <a:noFill/>
        </p:spPr>
        <p:txBody>
          <a:bodyPr wrap="square">
            <a:spAutoFit/>
          </a:bodyPr>
          <a:lstStyle/>
          <a:p>
            <a:pPr lvl="0">
              <a:spcBef>
                <a:spcPts val="5"/>
              </a:spcBef>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TOTAL STUDENTS PDF REPORT</a:t>
            </a:r>
            <a:r>
              <a:rPr lang="en-US" sz="1800" b="1" spc="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Picture 3">
            <a:extLst>
              <a:ext uri="{FF2B5EF4-FFF2-40B4-BE49-F238E27FC236}">
                <a16:creationId xmlns:a16="http://schemas.microsoft.com/office/drawing/2014/main" xmlns="" id="{6DB55407-C846-FB2B-857E-8CB34091C5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974" y="431127"/>
            <a:ext cx="8327923" cy="5546886"/>
          </a:xfrm>
          <a:prstGeom prst="rect">
            <a:avLst/>
          </a:prstGeom>
        </p:spPr>
      </p:pic>
      <p:sp>
        <p:nvSpPr>
          <p:cNvPr id="2" name="Rectangle 1">
            <a:extLst>
              <a:ext uri="{FF2B5EF4-FFF2-40B4-BE49-F238E27FC236}">
                <a16:creationId xmlns:a16="http://schemas.microsoft.com/office/drawing/2014/main" xmlns="" id="{A5183D9E-D75D-C3C2-D91A-03594744BA31}"/>
              </a:ext>
            </a:extLst>
          </p:cNvPr>
          <p:cNvSpPr>
            <a:spLocks noChangeArrowheads="1"/>
          </p:cNvSpPr>
          <p:nvPr/>
        </p:nvSpPr>
        <p:spPr bwMode="auto">
          <a:xfrm>
            <a:off x="8521003" y="1583341"/>
            <a:ext cx="368104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Registered Students List</a:t>
            </a:r>
            <a:r>
              <a:rPr kumimoji="0" lang="en-US" altLang="en-US" sz="1800" b="0" i="0" u="none" strike="noStrike" cap="none" normalizeH="0" baseline="0" dirty="0">
                <a:ln>
                  <a:noFill/>
                </a:ln>
                <a:solidFill>
                  <a:schemeClr val="tx1"/>
                </a:solidFill>
                <a:effectLst/>
                <a:latin typeface="Arial" panose="020B0604020202020204" pitchFamily="34" charset="0"/>
              </a:rPr>
              <a:t> – Displays details of students, including roll number, name, email, mobile number, gender, field of study, and registration date. </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Photo Inclusion</a:t>
            </a:r>
            <a:r>
              <a:rPr kumimoji="0" lang="en-US" altLang="en-US" sz="1800" b="0" i="0" u="none" strike="noStrike" cap="none" normalizeH="0" baseline="0" dirty="0">
                <a:ln>
                  <a:noFill/>
                </a:ln>
                <a:solidFill>
                  <a:schemeClr val="tx1"/>
                </a:solidFill>
                <a:effectLst/>
                <a:latin typeface="Arial" panose="020B0604020202020204" pitchFamily="34" charset="0"/>
              </a:rPr>
              <a:t> – Each student entry includes a profile photo for easy identification. </a:t>
            </a:r>
          </a:p>
        </p:txBody>
      </p:sp>
    </p:spTree>
    <p:extLst>
      <p:ext uri="{BB962C8B-B14F-4D97-AF65-F5344CB8AC3E}">
        <p14:creationId xmlns:p14="http://schemas.microsoft.com/office/powerpoint/2010/main" val="3835000797"/>
      </p:ext>
    </p:extLst>
  </p:cSld>
  <p:clrMapOvr>
    <a:masterClrMapping/>
  </p:clrMapOvr>
  <p:transition spd="slow">
    <p:spli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1D310BE-D186-6328-4CB9-84B7589FB826}"/>
              </a:ext>
            </a:extLst>
          </p:cNvPr>
          <p:cNvSpPr txBox="1"/>
          <p:nvPr/>
        </p:nvSpPr>
        <p:spPr>
          <a:xfrm>
            <a:off x="3296264" y="-2770"/>
            <a:ext cx="6100916" cy="369332"/>
          </a:xfrm>
          <a:prstGeom prst="rect">
            <a:avLst/>
          </a:prstGeom>
          <a:noFill/>
        </p:spPr>
        <p:txBody>
          <a:bodyPr wrap="square">
            <a:spAutoFit/>
          </a:bodyPr>
          <a:lstStyle/>
          <a:p>
            <a:pPr lvl="0">
              <a:spcBef>
                <a:spcPts val="5"/>
              </a:spcBef>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TOTAL STUDENTS ISSUED BOOK PDF REPORT</a:t>
            </a:r>
            <a:r>
              <a:rPr lang="en-US" sz="1800" b="1" spc="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Picture 3">
            <a:extLst>
              <a:ext uri="{FF2B5EF4-FFF2-40B4-BE49-F238E27FC236}">
                <a16:creationId xmlns:a16="http://schemas.microsoft.com/office/drawing/2014/main" xmlns="" id="{200E085A-8AEE-7541-42C8-A4DB457D2E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5845" y="452283"/>
            <a:ext cx="9144000" cy="4424517"/>
          </a:xfrm>
          <a:prstGeom prst="rect">
            <a:avLst/>
          </a:prstGeom>
        </p:spPr>
      </p:pic>
      <p:sp>
        <p:nvSpPr>
          <p:cNvPr id="5" name="Rectangle 2">
            <a:extLst>
              <a:ext uri="{FF2B5EF4-FFF2-40B4-BE49-F238E27FC236}">
                <a16:creationId xmlns:a16="http://schemas.microsoft.com/office/drawing/2014/main" xmlns="" id="{5C623ACE-B323-46DD-E32D-4458237BEAE3}"/>
              </a:ext>
            </a:extLst>
          </p:cNvPr>
          <p:cNvSpPr>
            <a:spLocks noChangeArrowheads="1"/>
          </p:cNvSpPr>
          <p:nvPr/>
        </p:nvSpPr>
        <p:spPr bwMode="auto">
          <a:xfrm>
            <a:off x="0" y="4935413"/>
            <a:ext cx="1209821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Issued Books Report</a:t>
            </a:r>
            <a:r>
              <a:rPr kumimoji="0" lang="en-US" altLang="en-US" sz="1800" b="0" i="0" u="none" strike="noStrike" cap="none" normalizeH="0" baseline="0" dirty="0">
                <a:ln>
                  <a:noFill/>
                </a:ln>
                <a:solidFill>
                  <a:schemeClr val="tx1"/>
                </a:solidFill>
                <a:effectLst/>
                <a:latin typeface="Arial" panose="020B0604020202020204" pitchFamily="34" charset="0"/>
              </a:rPr>
              <a:t> – Displays details of books issued to students, including roll number, name, book name, ISBN, issue and return dates, and fines.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Fine Details</a:t>
            </a:r>
            <a:r>
              <a:rPr kumimoji="0" lang="en-US" altLang="en-US" sz="1800" b="0" i="0" u="none" strike="noStrike" cap="none" normalizeH="0" baseline="0" dirty="0">
                <a:ln>
                  <a:noFill/>
                </a:ln>
                <a:solidFill>
                  <a:schemeClr val="tx1"/>
                </a:solidFill>
                <a:effectLst/>
                <a:latin typeface="Arial" panose="020B0604020202020204" pitchFamily="34" charset="0"/>
              </a:rPr>
              <a:t> – Shows any applicable fines for late returns, such as ₹10 for the PHP book and ₹0 for the Python book. </a:t>
            </a:r>
          </a:p>
        </p:txBody>
      </p:sp>
    </p:spTree>
    <p:extLst>
      <p:ext uri="{BB962C8B-B14F-4D97-AF65-F5344CB8AC3E}">
        <p14:creationId xmlns:p14="http://schemas.microsoft.com/office/powerpoint/2010/main" val="2583919693"/>
      </p:ext>
    </p:extLst>
  </p:cSld>
  <p:clrMapOvr>
    <a:masterClrMapping/>
  </p:clrMapOvr>
  <p:transition spd="slow">
    <p:spli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5356175-2D25-2392-AF86-2FB1E9E483DA}"/>
              </a:ext>
            </a:extLst>
          </p:cNvPr>
          <p:cNvSpPr txBox="1"/>
          <p:nvPr/>
        </p:nvSpPr>
        <p:spPr>
          <a:xfrm>
            <a:off x="-53774" y="-32265"/>
            <a:ext cx="6100916" cy="369332"/>
          </a:xfrm>
          <a:prstGeom prst="rect">
            <a:avLst/>
          </a:prstGeom>
          <a:noFill/>
        </p:spPr>
        <p:txBody>
          <a:bodyPr wrap="square">
            <a:spAutoFit/>
          </a:bodyPr>
          <a:lstStyle/>
          <a:p>
            <a:pPr lvl="0">
              <a:spcBef>
                <a:spcPts val="5"/>
              </a:spcBef>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ADMIN LOGOUT</a:t>
            </a:r>
            <a:r>
              <a:rPr lang="en-US" sz="1800" b="1" spc="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Picture 3">
            <a:extLst>
              <a:ext uri="{FF2B5EF4-FFF2-40B4-BE49-F238E27FC236}">
                <a16:creationId xmlns:a16="http://schemas.microsoft.com/office/drawing/2014/main" xmlns="" id="{5F3D6E28-EE77-FFE9-39F5-913F1D13A5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4682" y="37409"/>
            <a:ext cx="9102212" cy="5108389"/>
          </a:xfrm>
          <a:prstGeom prst="rect">
            <a:avLst/>
          </a:prstGeom>
        </p:spPr>
      </p:pic>
      <p:sp>
        <p:nvSpPr>
          <p:cNvPr id="5" name="TextBox 4">
            <a:extLst>
              <a:ext uri="{FF2B5EF4-FFF2-40B4-BE49-F238E27FC236}">
                <a16:creationId xmlns:a16="http://schemas.microsoft.com/office/drawing/2014/main" xmlns="" id="{00339051-54AF-9958-C8ED-83E3E2FBAB8A}"/>
              </a:ext>
            </a:extLst>
          </p:cNvPr>
          <p:cNvSpPr txBox="1"/>
          <p:nvPr/>
        </p:nvSpPr>
        <p:spPr>
          <a:xfrm>
            <a:off x="2399071" y="5256644"/>
            <a:ext cx="6725263" cy="646331"/>
          </a:xfrm>
          <a:prstGeom prst="rect">
            <a:avLst/>
          </a:prstGeom>
          <a:noFill/>
        </p:spPr>
        <p:txBody>
          <a:bodyPr wrap="square">
            <a:spAutoFit/>
          </a:bodyPr>
          <a:lstStyle/>
          <a:p>
            <a:pPr marL="285750" indent="-285750">
              <a:buFont typeface="Wingdings" panose="05000000000000000000" pitchFamily="2" charset="2"/>
              <a:buChar char="Ø"/>
            </a:pPr>
            <a:r>
              <a:rPr lang="en-US" b="1" dirty="0"/>
              <a:t>Logout Confirmation</a:t>
            </a:r>
            <a:r>
              <a:rPr lang="en-US" dirty="0"/>
              <a:t> – A popup asks if the user wants to log out, with "Yes" (green) and "No" (red) buttons.</a:t>
            </a:r>
            <a:endParaRPr lang="en-IN" dirty="0"/>
          </a:p>
        </p:txBody>
      </p:sp>
    </p:spTree>
    <p:extLst>
      <p:ext uri="{BB962C8B-B14F-4D97-AF65-F5344CB8AC3E}">
        <p14:creationId xmlns:p14="http://schemas.microsoft.com/office/powerpoint/2010/main" val="2341294651"/>
      </p:ext>
    </p:extLst>
  </p:cSld>
  <p:clrMapOvr>
    <a:masterClrMapping/>
  </p:clrMapOvr>
  <p:transition spd="slow">
    <p:spli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356B59-AB63-CE2D-E361-2CB7852F4627}"/>
              </a:ext>
            </a:extLst>
          </p:cNvPr>
          <p:cNvSpPr>
            <a:spLocks noGrp="1"/>
          </p:cNvSpPr>
          <p:nvPr>
            <p:ph type="title"/>
          </p:nvPr>
        </p:nvSpPr>
        <p:spPr/>
        <p:txBody>
          <a:bodyPr>
            <a:normAutofit fontScale="90000"/>
          </a:bodyPr>
          <a:lstStyle/>
          <a:p>
            <a:r>
              <a:rPr lang="en-US" sz="4000" b="1" kern="0" dirty="0">
                <a:uFill>
                  <a:solidFill>
                    <a:srgbClr val="000000"/>
                  </a:solidFill>
                </a:uFill>
                <a:latin typeface="Arial" panose="020B0604020202020204" pitchFamily="34" charset="0"/>
              </a:rPr>
              <a:t>15. </a:t>
            </a:r>
            <a:r>
              <a:rPr lang="en-US" sz="4000" b="1" u="sng" kern="0" dirty="0">
                <a:uFill>
                  <a:solidFill>
                    <a:srgbClr val="000000"/>
                  </a:solidFill>
                </a:uFill>
                <a:latin typeface="Arial" panose="020B0604020202020204" pitchFamily="34" charset="0"/>
              </a:rPr>
              <a:t>Validation</a:t>
            </a:r>
            <a:r>
              <a:rPr lang="en-IN" sz="1800" b="1" u="sng" kern="0" dirty="0">
                <a:effectLst/>
                <a:uFill>
                  <a:solidFill>
                    <a:srgbClr val="000000"/>
                  </a:solidFill>
                </a:uFill>
                <a:latin typeface="Arial" panose="020B0604020202020204" pitchFamily="34" charset="0"/>
                <a:ea typeface="Arial" panose="020B0604020202020204" pitchFamily="34" charset="0"/>
              </a:rPr>
              <a:t/>
            </a:r>
            <a:br>
              <a:rPr lang="en-IN" sz="1800" b="1" u="sng" kern="0" dirty="0">
                <a:effectLst/>
                <a:uFill>
                  <a:solidFill>
                    <a:srgbClr val="000000"/>
                  </a:solidFill>
                </a:uFill>
                <a:latin typeface="Arial" panose="020B0604020202020204" pitchFamily="34" charset="0"/>
                <a:ea typeface="Arial" panose="020B0604020202020204" pitchFamily="34" charset="0"/>
              </a:rPr>
            </a:br>
            <a:endParaRPr lang="en-IN" dirty="0"/>
          </a:p>
        </p:txBody>
      </p:sp>
      <p:sp>
        <p:nvSpPr>
          <p:cNvPr id="4" name="Rectangle 1">
            <a:extLst>
              <a:ext uri="{FF2B5EF4-FFF2-40B4-BE49-F238E27FC236}">
                <a16:creationId xmlns:a16="http://schemas.microsoft.com/office/drawing/2014/main" xmlns="" id="{587EA92B-7153-ADE2-25FB-25529F526833}"/>
              </a:ext>
            </a:extLst>
          </p:cNvPr>
          <p:cNvSpPr>
            <a:spLocks noGrp="1" noChangeArrowheads="1"/>
          </p:cNvSpPr>
          <p:nvPr>
            <p:ph idx="1"/>
          </p:nvPr>
        </p:nvSpPr>
        <p:spPr bwMode="auto">
          <a:xfrm>
            <a:off x="1451579" y="1851843"/>
            <a:ext cx="10740421"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500" b="1" i="0" u="none" strike="noStrike" cap="none" normalizeH="0" baseline="0" dirty="0">
                <a:ln>
                  <a:noFill/>
                </a:ln>
                <a:solidFill>
                  <a:schemeClr val="tx1"/>
                </a:solidFill>
                <a:effectLst/>
                <a:latin typeface="Arial" panose="020B0604020202020204" pitchFamily="34" charset="0"/>
              </a:rPr>
              <a:t>1.PHP Validation</a:t>
            </a:r>
            <a:r>
              <a:rPr kumimoji="0" lang="en-US" altLang="en-US" sz="1500" b="0" i="0" u="none" strike="noStrike" cap="none" normalizeH="0" baseline="0" dirty="0">
                <a:ln>
                  <a:noFill/>
                </a:ln>
                <a:solidFill>
                  <a:schemeClr val="tx1"/>
                </a:solidFill>
                <a:effectLst/>
                <a:latin typeface="Arial" panose="020B0604020202020204" pitchFamily="34" charset="0"/>
              </a:rPr>
              <a:t>: Ensures user input meets specific criteria, preventing errors, data corruption, and security issues.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500" b="1" i="0" u="none" strike="noStrike" cap="none" normalizeH="0" baseline="0" dirty="0">
                <a:ln>
                  <a:noFill/>
                </a:ln>
                <a:solidFill>
                  <a:schemeClr val="tx1"/>
                </a:solidFill>
                <a:effectLst/>
                <a:latin typeface="Arial" panose="020B0604020202020204" pitchFamily="34" charset="0"/>
              </a:rPr>
              <a:t>2.Required Field Validation</a:t>
            </a:r>
            <a:r>
              <a:rPr kumimoji="0" lang="en-US" altLang="en-US" sz="1500" b="0" i="0" u="none" strike="noStrike" cap="none" normalizeH="0" baseline="0" dirty="0">
                <a:ln>
                  <a:noFill/>
                </a:ln>
                <a:solidFill>
                  <a:schemeClr val="tx1"/>
                </a:solidFill>
                <a:effectLst/>
                <a:latin typeface="Arial" panose="020B0604020202020204" pitchFamily="34" charset="0"/>
              </a:rPr>
              <a:t>: Ensures essential fields are not left empty, such as name, email, etc.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500" b="1" i="0" u="none" strike="noStrike" cap="none" normalizeH="0" baseline="0" dirty="0">
                <a:ln>
                  <a:noFill/>
                </a:ln>
                <a:solidFill>
                  <a:schemeClr val="tx1"/>
                </a:solidFill>
                <a:effectLst/>
                <a:latin typeface="Arial" panose="020B0604020202020204" pitchFamily="34" charset="0"/>
              </a:rPr>
              <a:t>3.String Validation</a:t>
            </a:r>
            <a:r>
              <a:rPr kumimoji="0" lang="en-US" altLang="en-US" sz="1500" b="0" i="0" u="none" strike="noStrike" cap="none" normalizeH="0" baseline="0" dirty="0">
                <a:ln>
                  <a:noFill/>
                </a:ln>
                <a:solidFill>
                  <a:schemeClr val="tx1"/>
                </a:solidFill>
                <a:effectLst/>
                <a:latin typeface="Arial" panose="020B0604020202020204" pitchFamily="34" charset="0"/>
              </a:rPr>
              <a:t>: Verifies strings meet specific formats (e.g., valid email address or URL) using functions like </a:t>
            </a:r>
            <a:r>
              <a:rPr lang="en-US" altLang="en-US" sz="1500" dirty="0" err="1">
                <a:latin typeface="Arial" panose="020B0604020202020204" pitchFamily="34" charset="0"/>
              </a:rPr>
              <a:t>filter_var</a:t>
            </a:r>
            <a:r>
              <a:rPr lang="en-US" altLang="en-US" sz="1500" dirty="0">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5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500" b="1" i="0" u="none" strike="noStrike" cap="none" normalizeH="0" baseline="0" dirty="0">
                <a:ln>
                  <a:noFill/>
                </a:ln>
                <a:solidFill>
                  <a:schemeClr val="tx1"/>
                </a:solidFill>
                <a:effectLst/>
                <a:latin typeface="Arial" panose="020B0604020202020204" pitchFamily="34" charset="0"/>
              </a:rPr>
              <a:t>4.Number Validation</a:t>
            </a:r>
            <a:r>
              <a:rPr kumimoji="0" lang="en-US" altLang="en-US" sz="1500" b="0" i="0" u="none" strike="noStrike" cap="none" normalizeH="0" baseline="0" dirty="0">
                <a:ln>
                  <a:noFill/>
                </a:ln>
                <a:solidFill>
                  <a:schemeClr val="tx1"/>
                </a:solidFill>
                <a:effectLst/>
                <a:latin typeface="Arial" panose="020B0604020202020204" pitchFamily="34" charset="0"/>
              </a:rPr>
              <a:t>: Ensures numeric input is of the correct type and falls within a valid range (e.g., age, price).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500" b="1" i="0" u="none" strike="noStrike" cap="none" normalizeH="0" baseline="0" dirty="0">
                <a:ln>
                  <a:noFill/>
                </a:ln>
                <a:solidFill>
                  <a:schemeClr val="tx1"/>
                </a:solidFill>
                <a:effectLst/>
                <a:latin typeface="Arial" panose="020B0604020202020204" pitchFamily="34" charset="0"/>
              </a:rPr>
              <a:t>5.Regex (Regular Expression) Validation</a:t>
            </a:r>
            <a:r>
              <a:rPr kumimoji="0" lang="en-US" altLang="en-US" sz="1500" b="0" i="0" u="none" strike="noStrike" cap="none" normalizeH="0" baseline="0" dirty="0">
                <a:ln>
                  <a:noFill/>
                </a:ln>
                <a:solidFill>
                  <a:schemeClr val="tx1"/>
                </a:solidFill>
                <a:effectLst/>
                <a:latin typeface="Arial" panose="020B0604020202020204" pitchFamily="34" charset="0"/>
              </a:rPr>
              <a:t>: Uses patterns to check if a string matches a specified format, useful for phone numbers, postal codes, etc.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500" b="1" i="0" u="none" strike="noStrike" cap="none" normalizeH="0" baseline="0" dirty="0">
                <a:ln>
                  <a:noFill/>
                </a:ln>
                <a:solidFill>
                  <a:schemeClr val="tx1"/>
                </a:solidFill>
                <a:effectLst/>
                <a:latin typeface="Arial" panose="020B0604020202020204" pitchFamily="34" charset="0"/>
              </a:rPr>
              <a:t>6.Length Validation</a:t>
            </a:r>
            <a:r>
              <a:rPr kumimoji="0" lang="en-US" altLang="en-US" sz="1500" b="0" i="0" u="none" strike="noStrike" cap="none" normalizeH="0" baseline="0" dirty="0">
                <a:ln>
                  <a:noFill/>
                </a:ln>
                <a:solidFill>
                  <a:schemeClr val="tx1"/>
                </a:solidFill>
                <a:effectLst/>
                <a:latin typeface="Arial" panose="020B0604020202020204" pitchFamily="34" charset="0"/>
              </a:rPr>
              <a:t>: Ensures input meets length requirements, such as for passwords or usernames, preventing weak or overly long inputs.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500" b="1" i="0" u="none" strike="noStrike" cap="none" normalizeH="0" baseline="0" dirty="0">
                <a:ln>
                  <a:noFill/>
                </a:ln>
                <a:solidFill>
                  <a:schemeClr val="tx1"/>
                </a:solidFill>
                <a:effectLst/>
                <a:latin typeface="Arial" panose="020B0604020202020204" pitchFamily="34" charset="0"/>
              </a:rPr>
              <a:t>7.Email Validation</a:t>
            </a:r>
            <a:r>
              <a:rPr kumimoji="0" lang="en-US" altLang="en-US" sz="1500" b="0" i="0" u="none" strike="noStrike" cap="none" normalizeH="0" baseline="0" dirty="0">
                <a:ln>
                  <a:noFill/>
                </a:ln>
                <a:solidFill>
                  <a:schemeClr val="tx1"/>
                </a:solidFill>
                <a:effectLst/>
                <a:latin typeface="Arial" panose="020B0604020202020204" pitchFamily="34" charset="0"/>
              </a:rPr>
              <a:t>: Ensures the input is a valid email address format (e.g., user@example.com).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500" b="1" i="0" u="none" strike="noStrike" cap="none" normalizeH="0" baseline="0" dirty="0">
                <a:ln>
                  <a:noFill/>
                </a:ln>
                <a:solidFill>
                  <a:schemeClr val="tx1"/>
                </a:solidFill>
                <a:effectLst/>
                <a:latin typeface="Arial" panose="020B0604020202020204" pitchFamily="34" charset="0"/>
              </a:rPr>
              <a:t>8.File Upload Validation</a:t>
            </a:r>
            <a:r>
              <a:rPr kumimoji="0" lang="en-US" altLang="en-US" sz="1500" b="0" i="0" u="none" strike="noStrike" cap="none" normalizeH="0" baseline="0" dirty="0">
                <a:ln>
                  <a:noFill/>
                </a:ln>
                <a:solidFill>
                  <a:schemeClr val="tx1"/>
                </a:solidFill>
                <a:effectLst/>
                <a:latin typeface="Arial" panose="020B0604020202020204" pitchFamily="34" charset="0"/>
              </a:rPr>
              <a:t>: Ensures uploaded files meet criteria such as valid file type and size, protecting the server from security risks. </a:t>
            </a:r>
          </a:p>
        </p:txBody>
      </p:sp>
    </p:spTree>
    <p:extLst>
      <p:ext uri="{BB962C8B-B14F-4D97-AF65-F5344CB8AC3E}">
        <p14:creationId xmlns:p14="http://schemas.microsoft.com/office/powerpoint/2010/main" val="3856370159"/>
      </p:ext>
    </p:extLst>
  </p:cSld>
  <p:clrMapOvr>
    <a:masterClrMapping/>
  </p:clrMapOvr>
  <p:transition spd="slow">
    <p:spli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70FA82A-E490-5B0E-E4D8-400F0532CF44}"/>
              </a:ext>
            </a:extLst>
          </p:cNvPr>
          <p:cNvSpPr txBox="1"/>
          <p:nvPr/>
        </p:nvSpPr>
        <p:spPr>
          <a:xfrm>
            <a:off x="-59860" y="-2767"/>
            <a:ext cx="6100916" cy="369332"/>
          </a:xfrm>
          <a:prstGeom prst="rect">
            <a:avLst/>
          </a:prstGeom>
          <a:noFill/>
        </p:spPr>
        <p:txBody>
          <a:bodyPr wrap="square">
            <a:spAutoFit/>
          </a:bodyPr>
          <a:lstStyle/>
          <a:p>
            <a:pPr lvl="0">
              <a:spcBef>
                <a:spcPts val="375"/>
              </a:spcBef>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REQUIRED</a:t>
            </a:r>
            <a:r>
              <a:rPr lang="en-US" sz="1800" b="1" u="sng" spc="-3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FIELD</a:t>
            </a:r>
            <a:r>
              <a:rPr lang="en-US" sz="1800" b="1" u="sng" spc="-30" dirty="0">
                <a:effectLst/>
                <a:latin typeface="Arial" panose="020B0604020202020204" pitchFamily="34" charset="0"/>
                <a:ea typeface="Symbol" panose="05050102010706020507" pitchFamily="18" charset="2"/>
                <a:cs typeface="Arial MT"/>
              </a:rPr>
              <a:t> </a:t>
            </a:r>
            <a:r>
              <a:rPr lang="en-US" sz="1800" b="1" u="sng" spc="-10" dirty="0">
                <a:effectLst/>
                <a:latin typeface="Arial" panose="020B0604020202020204" pitchFamily="34" charset="0"/>
                <a:ea typeface="Symbol" panose="05050102010706020507" pitchFamily="18" charset="2"/>
                <a:cs typeface="Arial MT"/>
              </a:rPr>
              <a:t>VALIDATION</a:t>
            </a:r>
            <a:r>
              <a:rPr lang="en-US" sz="1800" b="1" spc="-1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6" name="Picture 5">
            <a:extLst>
              <a:ext uri="{FF2B5EF4-FFF2-40B4-BE49-F238E27FC236}">
                <a16:creationId xmlns:a16="http://schemas.microsoft.com/office/drawing/2014/main" xmlns="" id="{30834599-15FE-7AFB-B6EA-D4AB162E64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5422" y="39327"/>
            <a:ext cx="7708490" cy="5201267"/>
          </a:xfrm>
          <a:prstGeom prst="rect">
            <a:avLst/>
          </a:prstGeom>
        </p:spPr>
      </p:pic>
      <p:sp>
        <p:nvSpPr>
          <p:cNvPr id="4" name="TextBox 3">
            <a:extLst>
              <a:ext uri="{FF2B5EF4-FFF2-40B4-BE49-F238E27FC236}">
                <a16:creationId xmlns:a16="http://schemas.microsoft.com/office/drawing/2014/main" xmlns="" id="{A1612978-7756-61CB-9C3A-F1877B34ED2E}"/>
              </a:ext>
            </a:extLst>
          </p:cNvPr>
          <p:cNvSpPr txBox="1"/>
          <p:nvPr/>
        </p:nvSpPr>
        <p:spPr>
          <a:xfrm>
            <a:off x="49153" y="5264783"/>
            <a:ext cx="12270665" cy="923330"/>
          </a:xfrm>
          <a:prstGeom prst="rect">
            <a:avLst/>
          </a:prstGeom>
          <a:noFill/>
        </p:spPr>
        <p:txBody>
          <a:bodyPr wrap="square">
            <a:spAutoFit/>
          </a:bodyPr>
          <a:lstStyle/>
          <a:p>
            <a:pPr marL="285750" indent="-285750">
              <a:buFont typeface="Wingdings" panose="05000000000000000000" pitchFamily="2" charset="2"/>
              <a:buChar char="Ø"/>
            </a:pPr>
            <a:r>
              <a:rPr lang="en-US" b="1" dirty="0"/>
              <a:t>User Sign-Up Form with Validation:</a:t>
            </a:r>
            <a:r>
              <a:rPr lang="en-US" dirty="0"/>
              <a:t/>
            </a:r>
            <a:br>
              <a:rPr lang="en-US" dirty="0"/>
            </a:br>
            <a:r>
              <a:rPr lang="en-US" dirty="0"/>
              <a:t>Ensures all required fields (Roll No, Name, Email, Mobile, Password, Gender, Field of Study, Image) are filled. Shows red error messages for missing details.</a:t>
            </a:r>
            <a:endParaRPr lang="en-IN" dirty="0"/>
          </a:p>
        </p:txBody>
      </p:sp>
    </p:spTree>
    <p:extLst>
      <p:ext uri="{BB962C8B-B14F-4D97-AF65-F5344CB8AC3E}">
        <p14:creationId xmlns:p14="http://schemas.microsoft.com/office/powerpoint/2010/main" val="2698892887"/>
      </p:ext>
    </p:extLst>
  </p:cSld>
  <p:clrMapOvr>
    <a:masterClrMapping/>
  </p:clrMapOvr>
  <p:transition spd="slow">
    <p:spli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DC3CC0-04E3-FC2E-D894-D7934161FF95}"/>
              </a:ext>
            </a:extLst>
          </p:cNvPr>
          <p:cNvSpPr>
            <a:spLocks noGrp="1"/>
          </p:cNvSpPr>
          <p:nvPr>
            <p:ph type="title"/>
          </p:nvPr>
        </p:nvSpPr>
        <p:spPr/>
        <p:txBody>
          <a:bodyPr>
            <a:normAutofit fontScale="90000"/>
          </a:bodyPr>
          <a:lstStyle/>
          <a:p>
            <a:r>
              <a:rPr lang="en-US" sz="4000" b="1" kern="0" dirty="0">
                <a:uFill>
                  <a:solidFill>
                    <a:srgbClr val="000000"/>
                  </a:solidFill>
                </a:uFill>
                <a:latin typeface="Arial" panose="020B0604020202020204" pitchFamily="34" charset="0"/>
                <a:ea typeface="Arial" panose="020B0604020202020204" pitchFamily="34" charset="0"/>
              </a:rPr>
              <a:t>5</a:t>
            </a:r>
            <a:r>
              <a:rPr lang="en-US" sz="4000" kern="0" dirty="0">
                <a:uFill>
                  <a:solidFill>
                    <a:srgbClr val="000000"/>
                  </a:solidFill>
                </a:uFill>
                <a:latin typeface="Arial" panose="020B0604020202020204" pitchFamily="34" charset="0"/>
                <a:ea typeface="Arial" panose="020B0604020202020204" pitchFamily="34" charset="0"/>
              </a:rPr>
              <a:t>.  </a:t>
            </a:r>
            <a:r>
              <a:rPr lang="en-US" sz="4000" b="1" u="sng" kern="0" dirty="0">
                <a:effectLst/>
                <a:uFill>
                  <a:solidFill>
                    <a:srgbClr val="000000"/>
                  </a:solidFill>
                </a:uFill>
                <a:latin typeface="Arial" panose="020B0604020202020204" pitchFamily="34" charset="0"/>
                <a:ea typeface="Arial" panose="020B0604020202020204" pitchFamily="34" charset="0"/>
              </a:rPr>
              <a:t>FEASIBILITY </a:t>
            </a:r>
            <a:r>
              <a:rPr lang="en-US" sz="4000" b="1" u="sng" kern="0" spc="-10" dirty="0">
                <a:effectLst/>
                <a:uFill>
                  <a:solidFill>
                    <a:srgbClr val="000000"/>
                  </a:solidFill>
                </a:uFill>
                <a:latin typeface="Arial" panose="020B0604020202020204" pitchFamily="34" charset="0"/>
                <a:ea typeface="Arial" panose="020B0604020202020204" pitchFamily="34" charset="0"/>
              </a:rPr>
              <a:t>STDUY</a:t>
            </a:r>
            <a:r>
              <a:rPr lang="en-IN" sz="1800" b="1" u="sng" kern="0" dirty="0">
                <a:effectLst/>
                <a:uFill>
                  <a:solidFill>
                    <a:srgbClr val="000000"/>
                  </a:solidFill>
                </a:uFill>
                <a:latin typeface="Arial" panose="020B0604020202020204" pitchFamily="34" charset="0"/>
                <a:ea typeface="Arial" panose="020B0604020202020204" pitchFamily="34" charset="0"/>
              </a:rPr>
              <a:t/>
            </a:r>
            <a:br>
              <a:rPr lang="en-IN" sz="1800" b="1" u="sng" kern="0" dirty="0">
                <a:effectLst/>
                <a:uFill>
                  <a:solidFill>
                    <a:srgbClr val="000000"/>
                  </a:solidFill>
                </a:uFill>
                <a:latin typeface="Arial" panose="020B0604020202020204" pitchFamily="34" charset="0"/>
                <a:ea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xmlns="" id="{CDD92E06-8F0C-4C56-A1A6-5FE7FD07961B}"/>
              </a:ext>
            </a:extLst>
          </p:cNvPr>
          <p:cNvSpPr>
            <a:spLocks noGrp="1"/>
          </p:cNvSpPr>
          <p:nvPr>
            <p:ph idx="1"/>
          </p:nvPr>
        </p:nvSpPr>
        <p:spPr>
          <a:xfrm>
            <a:off x="1451579" y="1882382"/>
            <a:ext cx="9603275" cy="4327918"/>
          </a:xfrm>
        </p:spPr>
        <p:txBody>
          <a:bodyPr>
            <a:noAutofit/>
          </a:bodyPr>
          <a:lstStyle/>
          <a:p>
            <a:pPr marL="742950" lvl="1" indent="-285750">
              <a:buFont typeface="Symbol" panose="05050102010706020507" pitchFamily="18" charset="2"/>
              <a:buChar char=""/>
              <a:tabLst>
                <a:tab pos="726440" algn="l"/>
              </a:tabLst>
            </a:pPr>
            <a:r>
              <a:rPr lang="en-US"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Technical</a:t>
            </a:r>
            <a:r>
              <a:rPr lang="en-US" b="1" u="sng" spc="32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r>
              <a:rPr lang="en-US"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feasibility</a:t>
            </a:r>
            <a:r>
              <a:rPr lang="en-US" b="1" u="none" strike="noStrike" spc="-7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r>
              <a:rPr lang="en-US" b="1" u="none" strike="noStrike" spc="-25"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a:t>
            </a:r>
            <a:endParaRPr lang="en-IN" dirty="0">
              <a:effectLst/>
              <a:latin typeface="Arial MT"/>
              <a:ea typeface="Arial MT"/>
              <a:cs typeface="Arial MT"/>
            </a:endParaRPr>
          </a:p>
          <a:p>
            <a:pPr marL="342900" marR="455930" lvl="0" indent="-342900" algn="just">
              <a:lnSpc>
                <a:spcPct val="102000"/>
              </a:lnSpc>
              <a:buSzPts val="1200"/>
              <a:buFont typeface="Wingdings" panose="05000000000000000000" pitchFamily="2" charset="2"/>
              <a:buChar char=""/>
              <a:tabLst>
                <a:tab pos="913130" algn="l"/>
              </a:tabLst>
            </a:pPr>
            <a:r>
              <a:rPr lang="en-US" sz="1400" b="1" spc="0" dirty="0">
                <a:effectLst/>
                <a:latin typeface="Arial" panose="020B0604020202020204" pitchFamily="34" charset="0"/>
                <a:ea typeface="Wingdings" panose="05000000000000000000" pitchFamily="2" charset="2"/>
                <a:cs typeface="Wingdings" panose="05000000000000000000" pitchFamily="2" charset="2"/>
              </a:rPr>
              <a:t>Development Tools:</a:t>
            </a:r>
            <a:r>
              <a:rPr lang="en-US" sz="1400" spc="0" dirty="0">
                <a:effectLst/>
                <a:latin typeface="Arial" panose="020B0604020202020204" pitchFamily="34" charset="0"/>
                <a:ea typeface="Wingdings" panose="05000000000000000000" pitchFamily="2" charset="2"/>
                <a:cs typeface="Wingdings" panose="05000000000000000000" pitchFamily="2" charset="2"/>
              </a:rPr>
              <a:t> The LMS can be developed using HTML, CSS, JavaScript, PHP, and MySQL. These are widely used technologies and are well-suited for web-based applications. </a:t>
            </a:r>
            <a:r>
              <a:rPr lang="en-US" sz="1400" dirty="0">
                <a:effectLst/>
                <a:latin typeface="Arial" panose="020B0604020202020204" pitchFamily="34" charset="0"/>
                <a:ea typeface="Arial MT"/>
                <a:cs typeface="Arial MT"/>
              </a:rPr>
              <a:t> </a:t>
            </a:r>
            <a:endParaRPr lang="en-IN" sz="1400" dirty="0">
              <a:effectLst/>
              <a:latin typeface="Arial MT"/>
              <a:ea typeface="Arial MT"/>
              <a:cs typeface="Arial MT"/>
            </a:endParaRPr>
          </a:p>
          <a:p>
            <a:pPr marL="342900" marR="455930" lvl="0" indent="-342900" algn="just">
              <a:lnSpc>
                <a:spcPct val="102000"/>
              </a:lnSpc>
              <a:buSzPts val="1200"/>
              <a:buFont typeface="Wingdings" panose="05000000000000000000" pitchFamily="2" charset="2"/>
              <a:buChar char=""/>
              <a:tabLst>
                <a:tab pos="913130" algn="l"/>
              </a:tabLst>
            </a:pPr>
            <a:r>
              <a:rPr lang="en-US" sz="1400" b="1" spc="0" dirty="0">
                <a:effectLst/>
                <a:latin typeface="Arial" panose="020B0604020202020204" pitchFamily="34" charset="0"/>
                <a:ea typeface="Wingdings" panose="05000000000000000000" pitchFamily="2" charset="2"/>
                <a:cs typeface="Wingdings" panose="05000000000000000000" pitchFamily="2" charset="2"/>
              </a:rPr>
              <a:t>Hosting:</a:t>
            </a:r>
            <a:r>
              <a:rPr lang="en-US" sz="1400" spc="0" dirty="0">
                <a:effectLst/>
                <a:latin typeface="Arial" panose="020B0604020202020204" pitchFamily="34" charset="0"/>
                <a:ea typeface="Wingdings" panose="05000000000000000000" pitchFamily="2" charset="2"/>
                <a:cs typeface="Wingdings" panose="05000000000000000000" pitchFamily="2" charset="2"/>
              </a:rPr>
              <a:t> The system can be hosted on either cloud platforms (AWS, Google Cloud) or on-premises servers depending on the library's infrastructure and budget. </a:t>
            </a:r>
            <a:r>
              <a:rPr lang="en-US" sz="1400" dirty="0">
                <a:effectLst/>
                <a:latin typeface="Arial" panose="020B0604020202020204" pitchFamily="34" charset="0"/>
                <a:ea typeface="Arial MT"/>
                <a:cs typeface="Arial MT"/>
              </a:rPr>
              <a:t> </a:t>
            </a:r>
            <a:endParaRPr lang="en-IN" sz="1400" dirty="0">
              <a:effectLst/>
              <a:latin typeface="Arial MT"/>
              <a:ea typeface="Arial MT"/>
              <a:cs typeface="Arial MT"/>
            </a:endParaRPr>
          </a:p>
          <a:p>
            <a:pPr marL="342900" marR="455930" lvl="0" indent="-342900" algn="just">
              <a:lnSpc>
                <a:spcPct val="102000"/>
              </a:lnSpc>
              <a:buSzPts val="1200"/>
              <a:buFont typeface="Wingdings" panose="05000000000000000000" pitchFamily="2" charset="2"/>
              <a:buChar char=""/>
              <a:tabLst>
                <a:tab pos="913130" algn="l"/>
              </a:tabLst>
            </a:pPr>
            <a:r>
              <a:rPr lang="en-US" sz="1400" b="1" spc="0" dirty="0">
                <a:effectLst/>
                <a:latin typeface="Arial" panose="020B0604020202020204" pitchFamily="34" charset="0"/>
                <a:ea typeface="Wingdings" panose="05000000000000000000" pitchFamily="2" charset="2"/>
                <a:cs typeface="Wingdings" panose="05000000000000000000" pitchFamily="2" charset="2"/>
              </a:rPr>
              <a:t>Security:</a:t>
            </a:r>
            <a:r>
              <a:rPr lang="en-US" sz="1400" spc="0" dirty="0">
                <a:effectLst/>
                <a:latin typeface="Arial" panose="020B0604020202020204" pitchFamily="34" charset="0"/>
                <a:ea typeface="Wingdings" panose="05000000000000000000" pitchFamily="2" charset="2"/>
                <a:cs typeface="Wingdings" panose="05000000000000000000" pitchFamily="2" charset="2"/>
              </a:rPr>
              <a:t> The system can implement SSL encryption, secure login, and data backup mechanisms to ensure data privacy and protection.</a:t>
            </a:r>
            <a:r>
              <a:rPr lang="en-US" sz="1400" dirty="0">
                <a:effectLst/>
                <a:latin typeface="Arial" panose="020B0604020202020204" pitchFamily="34" charset="0"/>
                <a:ea typeface="Arial MT"/>
                <a:cs typeface="Arial MT"/>
              </a:rPr>
              <a:t> </a:t>
            </a:r>
            <a:endParaRPr lang="en-IN" sz="1400" dirty="0">
              <a:effectLst/>
              <a:latin typeface="Arial MT"/>
              <a:ea typeface="Arial MT"/>
              <a:cs typeface="Arial MT"/>
            </a:endParaRPr>
          </a:p>
          <a:p>
            <a:pPr marL="342900" marR="455930" lvl="0" indent="-342900" algn="just">
              <a:lnSpc>
                <a:spcPct val="102000"/>
              </a:lnSpc>
              <a:buSzPts val="1200"/>
              <a:buFont typeface="Wingdings" panose="05000000000000000000" pitchFamily="2" charset="2"/>
              <a:buChar char=""/>
              <a:tabLst>
                <a:tab pos="913130" algn="l"/>
              </a:tabLst>
            </a:pPr>
            <a:r>
              <a:rPr lang="en-US" sz="1400" b="1" spc="0" dirty="0">
                <a:effectLst/>
                <a:latin typeface="Arial" panose="020B0604020202020204" pitchFamily="34" charset="0"/>
                <a:ea typeface="Wingdings" panose="05000000000000000000" pitchFamily="2" charset="2"/>
                <a:cs typeface="Wingdings" panose="05000000000000000000" pitchFamily="2" charset="2"/>
              </a:rPr>
              <a:t>Integration:</a:t>
            </a:r>
            <a:r>
              <a:rPr lang="en-US" sz="1400" spc="0" dirty="0">
                <a:effectLst/>
                <a:latin typeface="Arial" panose="020B0604020202020204" pitchFamily="34" charset="0"/>
                <a:ea typeface="Wingdings" panose="05000000000000000000" pitchFamily="2" charset="2"/>
                <a:cs typeface="Wingdings" panose="05000000000000000000" pitchFamily="2" charset="2"/>
              </a:rPr>
              <a:t> The system can be easily integrated with existing software or other platforms if needed (e.g., external databases or digital book repositories).</a:t>
            </a:r>
          </a:p>
          <a:p>
            <a:pPr marL="742950" lvl="1" indent="-285750">
              <a:buFont typeface="Symbol" panose="05050102010706020507" pitchFamily="18" charset="2"/>
              <a:buChar char=""/>
              <a:tabLst>
                <a:tab pos="726440" algn="l"/>
              </a:tabLst>
            </a:pPr>
            <a:r>
              <a:rPr lang="en-US"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Operational</a:t>
            </a:r>
            <a:r>
              <a:rPr lang="en-US" b="1" u="sng" spc="-5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r>
              <a:rPr lang="en-US"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feasibility</a:t>
            </a:r>
            <a:r>
              <a:rPr lang="en-US" b="1" u="none" strike="noStrike" spc="-8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r>
              <a:rPr lang="en-US" b="1" u="none" strike="noStrike" spc="-25"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a:t>
            </a:r>
            <a:endParaRPr lang="en-IN" dirty="0">
              <a:effectLst/>
              <a:latin typeface="Arial MT"/>
              <a:ea typeface="Arial MT"/>
              <a:cs typeface="Arial MT"/>
            </a:endParaRPr>
          </a:p>
          <a:p>
            <a:pPr marL="342900" marR="455930" lvl="0" indent="-342900" algn="just">
              <a:lnSpc>
                <a:spcPct val="102000"/>
              </a:lnSpc>
              <a:buSzPts val="1200"/>
              <a:buFont typeface="Wingdings" panose="05000000000000000000" pitchFamily="2" charset="2"/>
              <a:buChar char=""/>
              <a:tabLst>
                <a:tab pos="913130" algn="l"/>
              </a:tabLst>
            </a:pPr>
            <a:r>
              <a:rPr lang="en-US" sz="1400" b="1" spc="0" dirty="0">
                <a:effectLst/>
                <a:latin typeface="Arial" panose="020B0604020202020204" pitchFamily="34" charset="0"/>
                <a:ea typeface="Wingdings" panose="05000000000000000000" pitchFamily="2" charset="2"/>
                <a:cs typeface="Wingdings" panose="05000000000000000000" pitchFamily="2" charset="2"/>
              </a:rPr>
              <a:t>Automation:</a:t>
            </a:r>
            <a:r>
              <a:rPr lang="en-US" sz="1400" spc="0" dirty="0">
                <a:effectLst/>
                <a:latin typeface="Arial" panose="020B0604020202020204" pitchFamily="34" charset="0"/>
                <a:ea typeface="Wingdings" panose="05000000000000000000" pitchFamily="2" charset="2"/>
                <a:cs typeface="Wingdings" panose="05000000000000000000" pitchFamily="2" charset="2"/>
              </a:rPr>
              <a:t> The system will automate tasks such as book cataloging, issue/return management, overdue fines, and user profile management, reducing manual work and errors.</a:t>
            </a:r>
            <a:r>
              <a:rPr lang="en-US" sz="1400" dirty="0">
                <a:effectLst/>
                <a:latin typeface="Arial" panose="020B0604020202020204" pitchFamily="34" charset="0"/>
                <a:ea typeface="Arial MT"/>
                <a:cs typeface="Arial MT"/>
              </a:rPr>
              <a:t> </a:t>
            </a:r>
            <a:endParaRPr lang="en-IN" sz="1400" dirty="0">
              <a:effectLst/>
              <a:latin typeface="Arial MT"/>
              <a:ea typeface="Arial MT"/>
              <a:cs typeface="Arial MT"/>
            </a:endParaRPr>
          </a:p>
          <a:p>
            <a:pPr marL="342900" marR="455930" lvl="0" indent="-342900" algn="just">
              <a:lnSpc>
                <a:spcPct val="102000"/>
              </a:lnSpc>
              <a:buSzPts val="1200"/>
              <a:buFont typeface="Wingdings" panose="05000000000000000000" pitchFamily="2" charset="2"/>
              <a:buChar char=""/>
              <a:tabLst>
                <a:tab pos="913130" algn="l"/>
              </a:tabLst>
            </a:pPr>
            <a:r>
              <a:rPr lang="en-US" sz="1400" b="1" spc="0" dirty="0">
                <a:effectLst/>
                <a:latin typeface="Arial" panose="020B0604020202020204" pitchFamily="34" charset="0"/>
                <a:ea typeface="Wingdings" panose="05000000000000000000" pitchFamily="2" charset="2"/>
                <a:cs typeface="Wingdings" panose="05000000000000000000" pitchFamily="2" charset="2"/>
              </a:rPr>
              <a:t>User Interface:</a:t>
            </a:r>
            <a:r>
              <a:rPr lang="en-US" sz="1400" spc="0" dirty="0">
                <a:effectLst/>
                <a:latin typeface="Arial" panose="020B0604020202020204" pitchFamily="34" charset="0"/>
                <a:ea typeface="Wingdings" panose="05000000000000000000" pitchFamily="2" charset="2"/>
                <a:cs typeface="Wingdings" panose="05000000000000000000" pitchFamily="2" charset="2"/>
              </a:rPr>
              <a:t> The system will be user-friendly, with clear interfaces for both admin and user roles. </a:t>
            </a:r>
            <a:endParaRPr lang="en-IN" sz="1400" spc="0" dirty="0">
              <a:effectLst/>
              <a:latin typeface="Arial MT"/>
              <a:ea typeface="Wingdings" panose="05000000000000000000" pitchFamily="2" charset="2"/>
              <a:cs typeface="Wingdings" panose="05000000000000000000" pitchFamily="2" charset="2"/>
            </a:endParaRPr>
          </a:p>
          <a:p>
            <a:pPr marL="342900" marR="455930" lvl="0" indent="-342900" algn="just">
              <a:lnSpc>
                <a:spcPct val="102000"/>
              </a:lnSpc>
              <a:buSzPts val="1200"/>
              <a:buFont typeface="Wingdings" panose="05000000000000000000" pitchFamily="2" charset="2"/>
              <a:buChar char=""/>
              <a:tabLst>
                <a:tab pos="913130" algn="l"/>
              </a:tabLst>
            </a:pPr>
            <a:endParaRPr lang="en-IN" sz="1400" spc="0" dirty="0">
              <a:effectLst/>
              <a:latin typeface="Arial MT"/>
              <a:ea typeface="Wingdings" panose="05000000000000000000" pitchFamily="2" charset="2"/>
              <a:cs typeface="Wingdings" panose="05000000000000000000" pitchFamily="2" charset="2"/>
            </a:endParaRPr>
          </a:p>
        </p:txBody>
      </p:sp>
    </p:spTree>
    <p:extLst>
      <p:ext uri="{BB962C8B-B14F-4D97-AF65-F5344CB8AC3E}">
        <p14:creationId xmlns:p14="http://schemas.microsoft.com/office/powerpoint/2010/main" val="2070939238"/>
      </p:ext>
    </p:extLst>
  </p:cSld>
  <p:clrMapOvr>
    <a:masterClrMapping/>
  </p:clrMapOvr>
  <p:transition spd="slow">
    <p:spli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A89C00A-D1F6-C55F-AADF-68B887B2B3EA}"/>
              </a:ext>
            </a:extLst>
          </p:cNvPr>
          <p:cNvSpPr txBox="1"/>
          <p:nvPr/>
        </p:nvSpPr>
        <p:spPr>
          <a:xfrm>
            <a:off x="4609833" y="26727"/>
            <a:ext cx="6100916" cy="369332"/>
          </a:xfrm>
          <a:prstGeom prst="rect">
            <a:avLst/>
          </a:prstGeom>
          <a:noFill/>
        </p:spPr>
        <p:txBody>
          <a:bodyPr wrap="square">
            <a:spAutoFit/>
          </a:bodyPr>
          <a:lstStyle/>
          <a:p>
            <a:pPr lvl="0">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LENGTH</a:t>
            </a:r>
            <a:r>
              <a:rPr lang="en-US" sz="1800" b="1" u="sng" spc="-35" dirty="0">
                <a:effectLst/>
                <a:latin typeface="Arial" panose="020B0604020202020204" pitchFamily="34" charset="0"/>
                <a:ea typeface="Symbol" panose="05050102010706020507" pitchFamily="18" charset="2"/>
                <a:cs typeface="Arial MT"/>
              </a:rPr>
              <a:t> </a:t>
            </a:r>
            <a:r>
              <a:rPr lang="en-US" sz="1800" b="1" u="sng" spc="-10" dirty="0">
                <a:effectLst/>
                <a:latin typeface="Arial" panose="020B0604020202020204" pitchFamily="34" charset="0"/>
                <a:ea typeface="Symbol" panose="05050102010706020507" pitchFamily="18" charset="2"/>
                <a:cs typeface="Arial MT"/>
              </a:rPr>
              <a:t>VALIDATION</a:t>
            </a:r>
            <a:r>
              <a:rPr lang="en-US" sz="1800" b="1" spc="-1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Image 177">
            <a:extLst>
              <a:ext uri="{FF2B5EF4-FFF2-40B4-BE49-F238E27FC236}">
                <a16:creationId xmlns:a16="http://schemas.microsoft.com/office/drawing/2014/main" xmlns="" id="{371439DC-4ECB-570E-5473-C4A0EC347CC4}"/>
              </a:ext>
            </a:extLst>
          </p:cNvPr>
          <p:cNvPicPr>
            <a:picLocks/>
          </p:cNvPicPr>
          <p:nvPr/>
        </p:nvPicPr>
        <p:blipFill>
          <a:blip r:embed="rId2" cstate="print"/>
          <a:stretch>
            <a:fillRect/>
          </a:stretch>
        </p:blipFill>
        <p:spPr>
          <a:xfrm>
            <a:off x="1789472" y="471950"/>
            <a:ext cx="8374624" cy="4719484"/>
          </a:xfrm>
          <a:prstGeom prst="rect">
            <a:avLst/>
          </a:prstGeom>
        </p:spPr>
      </p:pic>
      <p:sp>
        <p:nvSpPr>
          <p:cNvPr id="5" name="TextBox 4">
            <a:extLst>
              <a:ext uri="{FF2B5EF4-FFF2-40B4-BE49-F238E27FC236}">
                <a16:creationId xmlns:a16="http://schemas.microsoft.com/office/drawing/2014/main" xmlns="" id="{B5138AA9-01AA-60F4-4E06-D2B81B396DBF}"/>
              </a:ext>
            </a:extLst>
          </p:cNvPr>
          <p:cNvSpPr txBox="1"/>
          <p:nvPr/>
        </p:nvSpPr>
        <p:spPr>
          <a:xfrm>
            <a:off x="61442" y="5295126"/>
            <a:ext cx="11530790" cy="646331"/>
          </a:xfrm>
          <a:prstGeom prst="rect">
            <a:avLst/>
          </a:prstGeom>
          <a:noFill/>
        </p:spPr>
        <p:txBody>
          <a:bodyPr wrap="square">
            <a:spAutoFit/>
          </a:bodyPr>
          <a:lstStyle/>
          <a:p>
            <a:pPr marL="285750" indent="-285750">
              <a:buFont typeface="Wingdings" panose="05000000000000000000" pitchFamily="2" charset="2"/>
              <a:buChar char="Ø"/>
            </a:pPr>
            <a:r>
              <a:rPr lang="en-US" b="1" dirty="0"/>
              <a:t>User Login Form with Validation:</a:t>
            </a:r>
            <a:r>
              <a:rPr lang="en-US" dirty="0"/>
              <a:t/>
            </a:r>
            <a:br>
              <a:rPr lang="en-US" dirty="0"/>
            </a:br>
            <a:r>
              <a:rPr lang="en-US" dirty="0"/>
              <a:t>Ensures email and password are entered correctly. Displays an error if the password is less than 6 characters.</a:t>
            </a:r>
            <a:endParaRPr lang="en-IN" dirty="0"/>
          </a:p>
        </p:txBody>
      </p:sp>
    </p:spTree>
    <p:extLst>
      <p:ext uri="{BB962C8B-B14F-4D97-AF65-F5344CB8AC3E}">
        <p14:creationId xmlns:p14="http://schemas.microsoft.com/office/powerpoint/2010/main" val="1299825893"/>
      </p:ext>
    </p:extLst>
  </p:cSld>
  <p:clrMapOvr>
    <a:masterClrMapping/>
  </p:clrMapOvr>
  <p:transition spd="slow">
    <p:spli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3C68050-0A85-B11E-DEF2-CFF892C8E3CA}"/>
              </a:ext>
            </a:extLst>
          </p:cNvPr>
          <p:cNvSpPr txBox="1"/>
          <p:nvPr/>
        </p:nvSpPr>
        <p:spPr>
          <a:xfrm>
            <a:off x="-17217" y="-12599"/>
            <a:ext cx="3124212" cy="646331"/>
          </a:xfrm>
          <a:prstGeom prst="rect">
            <a:avLst/>
          </a:prstGeom>
          <a:noFill/>
        </p:spPr>
        <p:txBody>
          <a:bodyPr wrap="square">
            <a:spAutoFit/>
          </a:bodyPr>
          <a:lstStyle/>
          <a:p>
            <a:pPr lvl="0">
              <a:spcBef>
                <a:spcPts val="375"/>
              </a:spcBef>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STRING</a:t>
            </a:r>
            <a:r>
              <a:rPr lang="en-US" sz="1800" b="1" u="sng" spc="-2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VALIDATION</a:t>
            </a:r>
            <a:r>
              <a:rPr lang="en-US" sz="1800" b="1" spc="-20" dirty="0">
                <a:effectLst/>
                <a:latin typeface="Arial" panose="020B0604020202020204" pitchFamily="34" charset="0"/>
                <a:ea typeface="Symbol" panose="05050102010706020507" pitchFamily="18" charset="2"/>
                <a:cs typeface="Arial MT"/>
              </a:rPr>
              <a:t> </a:t>
            </a:r>
            <a:r>
              <a:rPr lang="en-US" sz="1800" b="1" spc="0" dirty="0">
                <a:effectLst/>
                <a:latin typeface="Arial" panose="020B0604020202020204" pitchFamily="34" charset="0"/>
                <a:ea typeface="Symbol" panose="05050102010706020507" pitchFamily="18" charset="2"/>
                <a:cs typeface="Arial MT"/>
              </a:rPr>
              <a:t>&amp;</a:t>
            </a:r>
            <a:r>
              <a:rPr lang="en-US" sz="1800" b="1" spc="-3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NUMBER</a:t>
            </a:r>
            <a:r>
              <a:rPr lang="en-US" sz="1800" b="1" u="sng" spc="-35" dirty="0">
                <a:effectLst/>
                <a:latin typeface="Arial" panose="020B0604020202020204" pitchFamily="34" charset="0"/>
                <a:ea typeface="Symbol" panose="05050102010706020507" pitchFamily="18" charset="2"/>
                <a:cs typeface="Arial MT"/>
              </a:rPr>
              <a:t> </a:t>
            </a:r>
            <a:r>
              <a:rPr lang="en-US" sz="1800" b="1" u="sng" spc="-10" dirty="0">
                <a:effectLst/>
                <a:latin typeface="Arial" panose="020B0604020202020204" pitchFamily="34" charset="0"/>
                <a:ea typeface="Symbol" panose="05050102010706020507" pitchFamily="18" charset="2"/>
                <a:cs typeface="Arial MT"/>
              </a:rPr>
              <a:t>VALIDATION</a:t>
            </a:r>
            <a:r>
              <a:rPr lang="en-US" sz="1800" b="1" spc="-1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Image 180">
            <a:extLst>
              <a:ext uri="{FF2B5EF4-FFF2-40B4-BE49-F238E27FC236}">
                <a16:creationId xmlns:a16="http://schemas.microsoft.com/office/drawing/2014/main" xmlns="" id="{A881B15C-2962-F94E-2564-96F4D85B01D8}"/>
              </a:ext>
            </a:extLst>
          </p:cNvPr>
          <p:cNvPicPr>
            <a:picLocks/>
          </p:cNvPicPr>
          <p:nvPr/>
        </p:nvPicPr>
        <p:blipFill>
          <a:blip r:embed="rId2" cstate="print"/>
          <a:stretch>
            <a:fillRect/>
          </a:stretch>
        </p:blipFill>
        <p:spPr>
          <a:xfrm>
            <a:off x="2733366" y="29499"/>
            <a:ext cx="9399639" cy="5220929"/>
          </a:xfrm>
          <a:prstGeom prst="rect">
            <a:avLst/>
          </a:prstGeom>
        </p:spPr>
      </p:pic>
      <p:sp>
        <p:nvSpPr>
          <p:cNvPr id="5" name="TextBox 4">
            <a:extLst>
              <a:ext uri="{FF2B5EF4-FFF2-40B4-BE49-F238E27FC236}">
                <a16:creationId xmlns:a16="http://schemas.microsoft.com/office/drawing/2014/main" xmlns="" id="{6617B34A-C136-2869-9F6A-835F74CFC510}"/>
              </a:ext>
            </a:extLst>
          </p:cNvPr>
          <p:cNvSpPr txBox="1"/>
          <p:nvPr/>
        </p:nvSpPr>
        <p:spPr>
          <a:xfrm>
            <a:off x="353962" y="5240200"/>
            <a:ext cx="11621728" cy="923330"/>
          </a:xfrm>
          <a:prstGeom prst="rect">
            <a:avLst/>
          </a:prstGeom>
          <a:noFill/>
        </p:spPr>
        <p:txBody>
          <a:bodyPr wrap="square">
            <a:spAutoFit/>
          </a:bodyPr>
          <a:lstStyle/>
          <a:p>
            <a:pPr marL="285750" indent="-285750">
              <a:buFont typeface="Wingdings" panose="05000000000000000000" pitchFamily="2" charset="2"/>
              <a:buChar char="Ø"/>
            </a:pPr>
            <a:r>
              <a:rPr lang="en-US" b="1" dirty="0"/>
              <a:t>Sign-Up Form Validation:</a:t>
            </a:r>
            <a:r>
              <a:rPr lang="en-US" dirty="0"/>
              <a:t/>
            </a:r>
            <a:br>
              <a:rPr lang="en-US" dirty="0"/>
            </a:br>
            <a:r>
              <a:rPr lang="en-US" dirty="0"/>
              <a:t>Checks Roll No (digits only), Full Name (letters only), Email, Mobile, Password, Gender, and Field of Study. Shows errors for incorrect input.</a:t>
            </a:r>
            <a:endParaRPr lang="en-IN" dirty="0"/>
          </a:p>
        </p:txBody>
      </p:sp>
    </p:spTree>
    <p:extLst>
      <p:ext uri="{BB962C8B-B14F-4D97-AF65-F5344CB8AC3E}">
        <p14:creationId xmlns:p14="http://schemas.microsoft.com/office/powerpoint/2010/main" val="3849782561"/>
      </p:ext>
    </p:extLst>
  </p:cSld>
  <p:clrMapOvr>
    <a:masterClrMapping/>
  </p:clrMapOvr>
  <p:transition spd="slow">
    <p:spli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17CB44F-A327-2285-420A-D18C73434357}"/>
              </a:ext>
            </a:extLst>
          </p:cNvPr>
          <p:cNvSpPr txBox="1"/>
          <p:nvPr/>
        </p:nvSpPr>
        <p:spPr>
          <a:xfrm>
            <a:off x="12281" y="-12601"/>
            <a:ext cx="3419177" cy="646331"/>
          </a:xfrm>
          <a:prstGeom prst="rect">
            <a:avLst/>
          </a:prstGeom>
          <a:noFill/>
        </p:spPr>
        <p:txBody>
          <a:bodyPr wrap="square">
            <a:spAutoFit/>
          </a:bodyPr>
          <a:lstStyle/>
          <a:p>
            <a:pPr lvl="0">
              <a:spcBef>
                <a:spcPts val="1475"/>
              </a:spcBef>
              <a:buSzPts val="1400"/>
              <a:tabLst>
                <a:tab pos="726440" algn="l"/>
              </a:tabLst>
            </a:pPr>
            <a:r>
              <a:rPr lang="en-US" sz="1800" b="1" u="sng" spc="0" dirty="0">
                <a:effectLst/>
                <a:latin typeface="Arial" panose="020B0604020202020204" pitchFamily="34" charset="0"/>
                <a:ea typeface="Symbol" panose="05050102010706020507" pitchFamily="18" charset="2"/>
                <a:cs typeface="Arial MT"/>
              </a:rPr>
              <a:t>EMAIL</a:t>
            </a:r>
            <a:r>
              <a:rPr lang="en-US" sz="1800" b="1" u="sng" spc="-3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VALIDATION</a:t>
            </a:r>
            <a:r>
              <a:rPr lang="en-US" sz="1800" b="1" spc="-20" dirty="0">
                <a:effectLst/>
                <a:latin typeface="Arial" panose="020B0604020202020204" pitchFamily="34" charset="0"/>
                <a:ea typeface="Symbol" panose="05050102010706020507" pitchFamily="18" charset="2"/>
                <a:cs typeface="Arial MT"/>
              </a:rPr>
              <a:t> </a:t>
            </a:r>
            <a:r>
              <a:rPr lang="en-US" sz="1800" b="1" spc="0" dirty="0">
                <a:effectLst/>
                <a:latin typeface="Arial" panose="020B0604020202020204" pitchFamily="34" charset="0"/>
                <a:ea typeface="Symbol" panose="05050102010706020507" pitchFamily="18" charset="2"/>
                <a:cs typeface="Arial MT"/>
              </a:rPr>
              <a:t>&amp;</a:t>
            </a:r>
            <a:r>
              <a:rPr lang="en-US" sz="1800" b="1" spc="-30"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FILE</a:t>
            </a:r>
            <a:r>
              <a:rPr lang="en-US" sz="1800" b="1" u="sng" spc="-35" dirty="0">
                <a:effectLst/>
                <a:latin typeface="Arial" panose="020B0604020202020204" pitchFamily="34" charset="0"/>
                <a:ea typeface="Symbol" panose="05050102010706020507" pitchFamily="18" charset="2"/>
                <a:cs typeface="Arial MT"/>
              </a:rPr>
              <a:t> </a:t>
            </a:r>
            <a:r>
              <a:rPr lang="en-US" sz="1800" b="1" u="sng" spc="0" dirty="0">
                <a:effectLst/>
                <a:latin typeface="Arial" panose="020B0604020202020204" pitchFamily="34" charset="0"/>
                <a:ea typeface="Symbol" panose="05050102010706020507" pitchFamily="18" charset="2"/>
                <a:cs typeface="Arial MT"/>
              </a:rPr>
              <a:t>UPLOAD</a:t>
            </a:r>
            <a:r>
              <a:rPr lang="en-US" sz="1800" b="1" u="sng" spc="-20" dirty="0">
                <a:effectLst/>
                <a:latin typeface="Arial" panose="020B0604020202020204" pitchFamily="34" charset="0"/>
                <a:ea typeface="Symbol" panose="05050102010706020507" pitchFamily="18" charset="2"/>
                <a:cs typeface="Arial MT"/>
              </a:rPr>
              <a:t> </a:t>
            </a:r>
            <a:r>
              <a:rPr lang="en-US" sz="1800" b="1" u="sng" spc="-10" dirty="0">
                <a:effectLst/>
                <a:latin typeface="Arial" panose="020B0604020202020204" pitchFamily="34" charset="0"/>
                <a:ea typeface="Symbol" panose="05050102010706020507" pitchFamily="18" charset="2"/>
                <a:cs typeface="Arial MT"/>
              </a:rPr>
              <a:t>VALIDATION</a:t>
            </a:r>
            <a:r>
              <a:rPr lang="en-US" sz="1800" b="1" spc="-10" dirty="0">
                <a:effectLst/>
                <a:latin typeface="Arial" panose="020B0604020202020204" pitchFamily="34" charset="0"/>
                <a:ea typeface="Symbol" panose="05050102010706020507" pitchFamily="18" charset="2"/>
                <a:cs typeface="Arial MT"/>
              </a:rPr>
              <a:t> :-</a:t>
            </a:r>
            <a:endParaRPr lang="en-IN" sz="1400" spc="0" dirty="0">
              <a:effectLst/>
              <a:latin typeface="Arial MT"/>
              <a:ea typeface="Symbol" panose="05050102010706020507" pitchFamily="18" charset="2"/>
              <a:cs typeface="Symbol" panose="05050102010706020507" pitchFamily="18" charset="2"/>
            </a:endParaRPr>
          </a:p>
        </p:txBody>
      </p:sp>
      <p:pic>
        <p:nvPicPr>
          <p:cNvPr id="4" name="Image 181">
            <a:extLst>
              <a:ext uri="{FF2B5EF4-FFF2-40B4-BE49-F238E27FC236}">
                <a16:creationId xmlns:a16="http://schemas.microsoft.com/office/drawing/2014/main" xmlns="" id="{0A8C2860-52A3-752E-3B90-0C190AE20960}"/>
              </a:ext>
            </a:extLst>
          </p:cNvPr>
          <p:cNvPicPr>
            <a:picLocks/>
          </p:cNvPicPr>
          <p:nvPr/>
        </p:nvPicPr>
        <p:blipFill>
          <a:blip r:embed="rId2" cstate="print"/>
          <a:stretch>
            <a:fillRect/>
          </a:stretch>
        </p:blipFill>
        <p:spPr>
          <a:xfrm>
            <a:off x="3441292" y="28519"/>
            <a:ext cx="7610167" cy="4945626"/>
          </a:xfrm>
          <a:prstGeom prst="rect">
            <a:avLst/>
          </a:prstGeom>
        </p:spPr>
      </p:pic>
      <p:sp>
        <p:nvSpPr>
          <p:cNvPr id="2" name="Rectangle 1">
            <a:extLst>
              <a:ext uri="{FF2B5EF4-FFF2-40B4-BE49-F238E27FC236}">
                <a16:creationId xmlns:a16="http://schemas.microsoft.com/office/drawing/2014/main" xmlns="" id="{8919CD42-E54D-CE4D-EEAF-428816579556}"/>
              </a:ext>
            </a:extLst>
          </p:cNvPr>
          <p:cNvSpPr>
            <a:spLocks noChangeArrowheads="1"/>
          </p:cNvSpPr>
          <p:nvPr/>
        </p:nvSpPr>
        <p:spPr bwMode="auto">
          <a:xfrm>
            <a:off x="98323" y="5025378"/>
            <a:ext cx="1199773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User Sign-Up Form with Validation:</a:t>
            </a: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Checks required fields like Roll No, Name, Email, and Password. Ensures the email is in lowercase and the uploaded image is in .jpg, .jpeg, or .</a:t>
            </a:r>
            <a:r>
              <a:rPr kumimoji="0" lang="en-US" altLang="en-US" sz="1800" b="0" i="0" u="none" strike="noStrike" cap="none" normalizeH="0" baseline="0" dirty="0" err="1">
                <a:ln>
                  <a:noFill/>
                </a:ln>
                <a:solidFill>
                  <a:schemeClr val="tx1"/>
                </a:solidFill>
                <a:effectLst/>
                <a:latin typeface="Arial" panose="020B0604020202020204" pitchFamily="34" charset="0"/>
              </a:rPr>
              <a:t>png</a:t>
            </a:r>
            <a:r>
              <a:rPr kumimoji="0" lang="en-US" altLang="en-US" sz="1800" b="0" i="0" u="none" strike="noStrike" cap="none" normalizeH="0" baseline="0" dirty="0">
                <a:ln>
                  <a:noFill/>
                </a:ln>
                <a:solidFill>
                  <a:schemeClr val="tx1"/>
                </a:solidFill>
                <a:effectLst/>
                <a:latin typeface="Arial" panose="020B0604020202020204" pitchFamily="34" charset="0"/>
              </a:rPr>
              <a:t> format. Displays errors for invalid inputs.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4243276"/>
      </p:ext>
    </p:extLst>
  </p:cSld>
  <p:clrMapOvr>
    <a:masterClrMapping/>
  </p:clrMapOvr>
  <p:transition spd="slow">
    <p:spli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EBCCF5-8AC5-71E6-F7F0-7ACF827DB677}"/>
              </a:ext>
            </a:extLst>
          </p:cNvPr>
          <p:cNvSpPr>
            <a:spLocks noGrp="1"/>
          </p:cNvSpPr>
          <p:nvPr>
            <p:ph type="title"/>
          </p:nvPr>
        </p:nvSpPr>
        <p:spPr>
          <a:xfrm>
            <a:off x="1451579" y="804519"/>
            <a:ext cx="9560978" cy="1049235"/>
          </a:xfrm>
        </p:spPr>
        <p:txBody>
          <a:bodyPr>
            <a:normAutofit fontScale="90000"/>
          </a:bodyPr>
          <a:lstStyle/>
          <a:p>
            <a:r>
              <a:rPr lang="en-US" sz="3600" b="1" kern="0" dirty="0">
                <a:uFill>
                  <a:solidFill>
                    <a:srgbClr val="000000"/>
                  </a:solidFill>
                </a:uFill>
                <a:latin typeface="Arial" panose="020B0604020202020204" pitchFamily="34" charset="0"/>
              </a:rPr>
              <a:t>16. </a:t>
            </a:r>
            <a:r>
              <a:rPr lang="en-US" sz="3600" b="1" u="sng" kern="0" dirty="0">
                <a:uFill>
                  <a:solidFill>
                    <a:srgbClr val="000000"/>
                  </a:solidFill>
                </a:uFill>
                <a:latin typeface="Arial" panose="020B0604020202020204" pitchFamily="34" charset="0"/>
              </a:rPr>
              <a:t>Testing Procedures &amp; </a:t>
            </a:r>
            <a:br>
              <a:rPr lang="en-US" sz="3600" b="1" u="sng" kern="0" dirty="0">
                <a:uFill>
                  <a:solidFill>
                    <a:srgbClr val="000000"/>
                  </a:solidFill>
                </a:uFill>
                <a:latin typeface="Arial" panose="020B0604020202020204" pitchFamily="34" charset="0"/>
              </a:rPr>
            </a:br>
            <a:r>
              <a:rPr lang="en-US" sz="3600" b="1" kern="0">
                <a:uFill>
                  <a:solidFill>
                    <a:srgbClr val="000000"/>
                  </a:solidFill>
                </a:uFill>
                <a:latin typeface="Arial" panose="020B0604020202020204" pitchFamily="34" charset="0"/>
              </a:rPr>
              <a:t>                                  </a:t>
            </a:r>
            <a:r>
              <a:rPr lang="en-US" sz="3600" b="1" u="sng" kern="0">
                <a:uFill>
                  <a:solidFill>
                    <a:srgbClr val="000000"/>
                  </a:solidFill>
                </a:uFill>
                <a:latin typeface="Arial" panose="020B0604020202020204" pitchFamily="34" charset="0"/>
              </a:rPr>
              <a:t>Implementation </a:t>
            </a:r>
            <a:r>
              <a:rPr lang="en-US" sz="3600" b="1" u="sng" kern="0" dirty="0">
                <a:uFill>
                  <a:solidFill>
                    <a:srgbClr val="000000"/>
                  </a:solidFill>
                </a:uFill>
                <a:latin typeface="Arial" panose="020B0604020202020204" pitchFamily="34" charset="0"/>
              </a:rPr>
              <a:t>Phases</a:t>
            </a:r>
            <a:r>
              <a:rPr lang="en-IN" sz="1800" b="1" u="sng" kern="0" dirty="0">
                <a:effectLst/>
                <a:uFill>
                  <a:solidFill>
                    <a:srgbClr val="000000"/>
                  </a:solidFill>
                </a:uFill>
                <a:latin typeface="Arial" panose="020B0604020202020204" pitchFamily="34" charset="0"/>
                <a:ea typeface="Arial" panose="020B0604020202020204" pitchFamily="34" charset="0"/>
              </a:rPr>
              <a:t/>
            </a:r>
            <a:br>
              <a:rPr lang="en-IN" sz="1800" b="1" u="sng" kern="0" dirty="0">
                <a:effectLst/>
                <a:uFill>
                  <a:solidFill>
                    <a:srgbClr val="000000"/>
                  </a:solidFill>
                </a:uFill>
                <a:latin typeface="Arial" panose="020B0604020202020204" pitchFamily="34" charset="0"/>
                <a:ea typeface="Arial" panose="020B0604020202020204" pitchFamily="34" charset="0"/>
              </a:rPr>
            </a:br>
            <a:endParaRPr lang="en-IN" dirty="0"/>
          </a:p>
        </p:txBody>
      </p:sp>
      <p:sp>
        <p:nvSpPr>
          <p:cNvPr id="11" name="Rectangle 7">
            <a:extLst>
              <a:ext uri="{FF2B5EF4-FFF2-40B4-BE49-F238E27FC236}">
                <a16:creationId xmlns:a16="http://schemas.microsoft.com/office/drawing/2014/main" xmlns="" id="{8647FB10-C240-DF55-09C1-6F2550163979}"/>
              </a:ext>
            </a:extLst>
          </p:cNvPr>
          <p:cNvSpPr>
            <a:spLocks noGrp="1" noChangeArrowheads="1"/>
          </p:cNvSpPr>
          <p:nvPr>
            <p:ph idx="1"/>
          </p:nvPr>
        </p:nvSpPr>
        <p:spPr bwMode="auto">
          <a:xfrm>
            <a:off x="1450975" y="1947618"/>
            <a:ext cx="10426286"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1) Unit Testing:  </a:t>
            </a:r>
            <a:r>
              <a:rPr lang="en-US" altLang="en-US" sz="2400" dirty="0">
                <a:latin typeface="Arial" panose="020B0604020202020204" pitchFamily="34" charset="0"/>
              </a:rPr>
              <a:t>Test individual parts of the system to ensure they work properly.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2) Integration Testing:</a:t>
            </a:r>
            <a:r>
              <a:rPr kumimoji="0" lang="en-US" altLang="en-US" sz="2400" b="0" i="0" u="none" strike="noStrike" cap="none" normalizeH="0" baseline="0" dirty="0">
                <a:ln>
                  <a:noFill/>
                </a:ln>
                <a:solidFill>
                  <a:schemeClr val="tx1"/>
                </a:solidFill>
                <a:effectLst/>
                <a:latin typeface="Arial" panose="020B0604020202020204" pitchFamily="34" charset="0"/>
              </a:rPr>
              <a:t> </a:t>
            </a:r>
            <a:r>
              <a:rPr lang="en-US" altLang="en-US" sz="2400" dirty="0">
                <a:latin typeface="Arial" panose="020B0604020202020204" pitchFamily="34" charset="0"/>
              </a:rPr>
              <a:t> Check if different parts of the system work together as expected.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3) System Testing:</a:t>
            </a:r>
            <a:r>
              <a:rPr kumimoji="0" lang="en-US" altLang="en-US" sz="2400" b="0" i="0" u="none" strike="noStrike" cap="none" normalizeH="0" baseline="0" dirty="0">
                <a:ln>
                  <a:noFill/>
                </a:ln>
                <a:solidFill>
                  <a:schemeClr val="tx1"/>
                </a:solidFill>
                <a:effectLst/>
                <a:latin typeface="Arial" panose="020B0604020202020204" pitchFamily="34" charset="0"/>
              </a:rPr>
              <a:t> </a:t>
            </a:r>
            <a:r>
              <a:rPr lang="en-US" altLang="en-US" sz="2400" dirty="0">
                <a:latin typeface="Arial" panose="020B0604020202020204" pitchFamily="34" charset="0"/>
              </a:rPr>
              <a:t> Test the entire system to ensure all components function together smoothly.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2400" b="1" dirty="0">
                <a:latin typeface="Arial" panose="020B0604020202020204" pitchFamily="34" charset="0"/>
              </a:rPr>
              <a:t>4) </a:t>
            </a:r>
            <a:r>
              <a:rPr kumimoji="0" lang="en-US" altLang="en-US" sz="2400" b="1" i="0" u="none" strike="noStrike" cap="none" normalizeH="0" baseline="0" dirty="0">
                <a:ln>
                  <a:noFill/>
                </a:ln>
                <a:solidFill>
                  <a:schemeClr val="tx1"/>
                </a:solidFill>
                <a:effectLst/>
                <a:latin typeface="Arial" panose="020B0604020202020204" pitchFamily="34" charset="0"/>
              </a:rPr>
              <a:t>Acceptance Testing:</a:t>
            </a:r>
            <a:r>
              <a:rPr lang="en-US" altLang="en-US" sz="2400" dirty="0">
                <a:latin typeface="Arial" panose="020B0604020202020204" pitchFamily="34" charset="0"/>
              </a:rPr>
              <a:t> Ensure the system is easy to use and meets the needs of users. </a:t>
            </a:r>
          </a:p>
        </p:txBody>
      </p:sp>
    </p:spTree>
    <p:extLst>
      <p:ext uri="{BB962C8B-B14F-4D97-AF65-F5344CB8AC3E}">
        <p14:creationId xmlns:p14="http://schemas.microsoft.com/office/powerpoint/2010/main" val="3326357787"/>
      </p:ext>
    </p:extLst>
  </p:cSld>
  <p:clrMapOvr>
    <a:masterClrMapping/>
  </p:clrMapOvr>
  <p:transition spd="slow">
    <p:spli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54F578-930C-E62A-1691-386A94E90FD4}"/>
              </a:ext>
            </a:extLst>
          </p:cNvPr>
          <p:cNvSpPr>
            <a:spLocks noGrp="1"/>
          </p:cNvSpPr>
          <p:nvPr>
            <p:ph type="title"/>
          </p:nvPr>
        </p:nvSpPr>
        <p:spPr/>
        <p:txBody>
          <a:bodyPr/>
          <a:lstStyle/>
          <a:p>
            <a:r>
              <a:rPr lang="en-US" b="1" kern="0" dirty="0">
                <a:uFill>
                  <a:solidFill>
                    <a:srgbClr val="000000"/>
                  </a:solidFill>
                </a:uFill>
                <a:latin typeface="Arial" panose="020B0604020202020204" pitchFamily="34" charset="0"/>
              </a:rPr>
              <a:t>17. </a:t>
            </a:r>
            <a:r>
              <a:rPr lang="en-US" b="1" u="sng" kern="0" dirty="0">
                <a:uFill>
                  <a:solidFill>
                    <a:srgbClr val="000000"/>
                  </a:solidFill>
                </a:uFill>
                <a:latin typeface="Arial" panose="020B0604020202020204" pitchFamily="34" charset="0"/>
              </a:rPr>
              <a:t>LIMITATIONS</a:t>
            </a:r>
            <a:endParaRPr lang="en-IN" b="1" u="sng" kern="0" dirty="0">
              <a:uFill>
                <a:solidFill>
                  <a:srgbClr val="000000"/>
                </a:solidFill>
              </a:uFill>
              <a:latin typeface="Arial" panose="020B0604020202020204" pitchFamily="34" charset="0"/>
            </a:endParaRPr>
          </a:p>
        </p:txBody>
      </p:sp>
      <p:sp>
        <p:nvSpPr>
          <p:cNvPr id="4" name="Rectangle 1">
            <a:extLst>
              <a:ext uri="{FF2B5EF4-FFF2-40B4-BE49-F238E27FC236}">
                <a16:creationId xmlns:a16="http://schemas.microsoft.com/office/drawing/2014/main" xmlns="" id="{1F2D2C19-351B-F336-574C-5EEB23BD3CC8}"/>
              </a:ext>
            </a:extLst>
          </p:cNvPr>
          <p:cNvSpPr>
            <a:spLocks noGrp="1" noChangeArrowheads="1"/>
          </p:cNvSpPr>
          <p:nvPr>
            <p:ph idx="1"/>
          </p:nvPr>
        </p:nvSpPr>
        <p:spPr bwMode="auto">
          <a:xfrm>
            <a:off x="1242391" y="1961305"/>
            <a:ext cx="1078395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1) Scalability Issues</a:t>
            </a:r>
            <a:r>
              <a:rPr kumimoji="0" lang="en-US" altLang="en-US" sz="1800" b="0" i="0" u="none" strike="noStrike" cap="none" normalizeH="0" baseline="0" dirty="0">
                <a:ln>
                  <a:noFill/>
                </a:ln>
                <a:solidFill>
                  <a:schemeClr val="tx1"/>
                </a:solidFill>
                <a:effectLst/>
                <a:latin typeface="Arial" panose="020B0604020202020204" pitchFamily="34" charset="0"/>
              </a:rPr>
              <a:t>: The system may slow down or become inefficient as the number of books and users increases if it isn't built to handle large data volumes. </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2) Single Admin Role</a:t>
            </a:r>
            <a:r>
              <a:rPr kumimoji="0" lang="en-US" altLang="en-US" sz="1800" b="0" i="0" u="none" strike="noStrike" cap="none" normalizeH="0" baseline="0" dirty="0">
                <a:ln>
                  <a:noFill/>
                </a:ln>
                <a:solidFill>
                  <a:schemeClr val="tx1"/>
                </a:solidFill>
                <a:effectLst/>
                <a:latin typeface="Arial" panose="020B0604020202020204" pitchFamily="34" charset="0"/>
              </a:rPr>
              <a:t>: Having only one admin role can overwhelm the admin with all tasks like maintenance and user management. </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3) Student Only Role</a:t>
            </a:r>
            <a:r>
              <a:rPr kumimoji="0" lang="en-US" altLang="en-US" sz="1800" b="0" i="0" u="none" strike="noStrike" cap="none" normalizeH="0" baseline="0" dirty="0">
                <a:ln>
                  <a:noFill/>
                </a:ln>
                <a:solidFill>
                  <a:schemeClr val="tx1"/>
                </a:solidFill>
                <a:effectLst/>
                <a:latin typeface="Arial" panose="020B0604020202020204" pitchFamily="34" charset="0"/>
              </a:rPr>
              <a:t>: A single student role limits options for personalizing experiences or tracking detailed reading history. </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4) Poor Communication Between Admin and Students</a:t>
            </a:r>
            <a:r>
              <a:rPr kumimoji="0" lang="en-US" altLang="en-US" sz="1800" b="0" i="0" u="none" strike="noStrike" cap="none" normalizeH="0" baseline="0" dirty="0">
                <a:ln>
                  <a:noFill/>
                </a:ln>
                <a:solidFill>
                  <a:schemeClr val="tx1"/>
                </a:solidFill>
                <a:effectLst/>
                <a:latin typeface="Arial" panose="020B0604020202020204" pitchFamily="34" charset="0"/>
              </a:rPr>
              <a:t>: Without interactive features, students may miss important announcements or book recommendations. </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5) No Feedback Mechanism</a:t>
            </a:r>
            <a:r>
              <a:rPr kumimoji="0" lang="en-US" altLang="en-US" sz="1800" b="0" i="0" u="none" strike="noStrike" cap="none" normalizeH="0" baseline="0" dirty="0">
                <a:ln>
                  <a:noFill/>
                </a:ln>
                <a:solidFill>
                  <a:schemeClr val="tx1"/>
                </a:solidFill>
                <a:effectLst/>
                <a:latin typeface="Arial" panose="020B0604020202020204" pitchFamily="34" charset="0"/>
              </a:rPr>
              <a:t>: Lack of a feedback system means students can't share their thoughts or report issues, limiting improvements. </a:t>
            </a:r>
          </a:p>
        </p:txBody>
      </p:sp>
    </p:spTree>
    <p:extLst>
      <p:ext uri="{BB962C8B-B14F-4D97-AF65-F5344CB8AC3E}">
        <p14:creationId xmlns:p14="http://schemas.microsoft.com/office/powerpoint/2010/main" val="4108720127"/>
      </p:ext>
    </p:extLst>
  </p:cSld>
  <p:clrMapOvr>
    <a:masterClrMapping/>
  </p:clrMapOvr>
  <p:transition spd="slow">
    <p:spli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9A63B4-BEF0-8F7E-9207-18E3A11B2A8C}"/>
              </a:ext>
            </a:extLst>
          </p:cNvPr>
          <p:cNvSpPr>
            <a:spLocks noGrp="1"/>
          </p:cNvSpPr>
          <p:nvPr>
            <p:ph type="title"/>
          </p:nvPr>
        </p:nvSpPr>
        <p:spPr/>
        <p:txBody>
          <a:bodyPr/>
          <a:lstStyle/>
          <a:p>
            <a:r>
              <a:rPr lang="en-US" b="1" kern="0" dirty="0">
                <a:uFill>
                  <a:solidFill>
                    <a:srgbClr val="000000"/>
                  </a:solidFill>
                </a:uFill>
                <a:latin typeface="Arial" panose="020B0604020202020204" pitchFamily="34" charset="0"/>
              </a:rPr>
              <a:t>18. </a:t>
            </a:r>
            <a:r>
              <a:rPr lang="en-US" b="1" u="sng" kern="0" dirty="0">
                <a:uFill>
                  <a:solidFill>
                    <a:srgbClr val="000000"/>
                  </a:solidFill>
                </a:uFill>
                <a:latin typeface="Arial" panose="020B0604020202020204" pitchFamily="34" charset="0"/>
              </a:rPr>
              <a:t>FUTURE ENHACEMENT</a:t>
            </a:r>
            <a:r>
              <a:rPr lang="en-IN" sz="1800" b="1" u="sng" kern="0" dirty="0">
                <a:effectLst/>
                <a:uFill>
                  <a:solidFill>
                    <a:srgbClr val="000000"/>
                  </a:solidFill>
                </a:uFill>
                <a:latin typeface="Arial" panose="020B0604020202020204" pitchFamily="34" charset="0"/>
                <a:ea typeface="Arial" panose="020B0604020202020204" pitchFamily="34" charset="0"/>
              </a:rPr>
              <a:t/>
            </a:r>
            <a:br>
              <a:rPr lang="en-IN" sz="1800" b="1" u="sng" kern="0" dirty="0">
                <a:effectLst/>
                <a:uFill>
                  <a:solidFill>
                    <a:srgbClr val="000000"/>
                  </a:solidFill>
                </a:uFill>
                <a:latin typeface="Arial" panose="020B0604020202020204" pitchFamily="34" charset="0"/>
                <a:ea typeface="Arial" panose="020B0604020202020204" pitchFamily="34" charset="0"/>
              </a:rPr>
            </a:br>
            <a:endParaRPr lang="en-IN" dirty="0"/>
          </a:p>
        </p:txBody>
      </p:sp>
      <p:sp>
        <p:nvSpPr>
          <p:cNvPr id="4" name="Rectangle 1">
            <a:extLst>
              <a:ext uri="{FF2B5EF4-FFF2-40B4-BE49-F238E27FC236}">
                <a16:creationId xmlns:a16="http://schemas.microsoft.com/office/drawing/2014/main" xmlns="" id="{C7405749-AD2D-4574-6F39-4EBC889E7AC6}"/>
              </a:ext>
            </a:extLst>
          </p:cNvPr>
          <p:cNvSpPr>
            <a:spLocks noGrp="1" noChangeArrowheads="1"/>
          </p:cNvSpPr>
          <p:nvPr>
            <p:ph idx="1"/>
          </p:nvPr>
        </p:nvSpPr>
        <p:spPr bwMode="auto">
          <a:xfrm>
            <a:off x="1451579" y="1972616"/>
            <a:ext cx="10495255"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AutoNum type="arabicParenR"/>
              <a:tabLst/>
            </a:pPr>
            <a:r>
              <a:rPr kumimoji="0" lang="en-US" altLang="en-US" b="1" i="0" u="none" strike="noStrike" cap="none" normalizeH="0" baseline="0" dirty="0">
                <a:ln>
                  <a:noFill/>
                </a:ln>
                <a:solidFill>
                  <a:schemeClr val="tx1"/>
                </a:solidFill>
                <a:effectLst/>
                <a:latin typeface="Arial" panose="020B0604020202020204" pitchFamily="34" charset="0"/>
              </a:rPr>
              <a:t>Voice Search</a:t>
            </a:r>
            <a:r>
              <a:rPr kumimoji="0" lang="en-US" altLang="en-US" b="0" i="0" u="none" strike="noStrike" cap="none" normalizeH="0" baseline="0" dirty="0">
                <a:ln>
                  <a:noFill/>
                </a:ln>
                <a:solidFill>
                  <a:schemeClr val="tx1"/>
                </a:solidFill>
                <a:effectLst/>
                <a:latin typeface="Arial" panose="020B0604020202020204" pitchFamily="34" charset="0"/>
              </a:rPr>
              <a:t>: Let students search for books using voice commands, making it easier to use.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Arial" panose="020B0604020202020204" pitchFamily="34" charset="0"/>
              </a:rPr>
              <a:t>2) Dedicated Mobile Application</a:t>
            </a:r>
            <a:r>
              <a:rPr kumimoji="0" lang="en-US" altLang="en-US" b="0" i="0" u="none" strike="noStrike" cap="none" normalizeH="0" baseline="0" dirty="0">
                <a:ln>
                  <a:noFill/>
                </a:ln>
                <a:solidFill>
                  <a:schemeClr val="tx1"/>
                </a:solidFill>
                <a:effectLst/>
                <a:latin typeface="Arial" panose="020B0604020202020204" pitchFamily="34" charset="0"/>
              </a:rPr>
              <a:t>: Create an app for students and admins to access the        library anytime, with features like barcode scanning and overdue reminders.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Arial" panose="020B0604020202020204" pitchFamily="34" charset="0"/>
              </a:rPr>
              <a:t>3) Push Notifications</a:t>
            </a:r>
            <a:r>
              <a:rPr kumimoji="0" lang="en-US" altLang="en-US" b="0" i="0" u="none" strike="noStrike" cap="none" normalizeH="0" baseline="0" dirty="0">
                <a:ln>
                  <a:noFill/>
                </a:ln>
                <a:solidFill>
                  <a:schemeClr val="tx1"/>
                </a:solidFill>
                <a:effectLst/>
                <a:latin typeface="Arial" panose="020B0604020202020204" pitchFamily="34" charset="0"/>
              </a:rPr>
              <a:t>: Send alerts to students about due dates, new books, or book availability.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Arial" panose="020B0604020202020204" pitchFamily="34" charset="0"/>
              </a:rPr>
              <a:t>4) AI-Powered Search</a:t>
            </a:r>
            <a:r>
              <a:rPr kumimoji="0" lang="en-US" altLang="en-US" b="0" i="0" u="none" strike="noStrike" cap="none" normalizeH="0" baseline="0" dirty="0">
                <a:ln>
                  <a:noFill/>
                </a:ln>
                <a:solidFill>
                  <a:schemeClr val="tx1"/>
                </a:solidFill>
                <a:effectLst/>
                <a:latin typeface="Arial" panose="020B0604020202020204" pitchFamily="34" charset="0"/>
              </a:rPr>
              <a:t>: Use AI to make searches more accurate, correcting mistakes and understanding context.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Arial" panose="020B0604020202020204" pitchFamily="34" charset="0"/>
              </a:rPr>
              <a:t>5) Recommendation System</a:t>
            </a:r>
            <a:r>
              <a:rPr kumimoji="0" lang="en-US" altLang="en-US" b="0" i="0" u="none" strike="noStrike" cap="none" normalizeH="0" baseline="0" dirty="0">
                <a:ln>
                  <a:noFill/>
                </a:ln>
                <a:solidFill>
                  <a:schemeClr val="tx1"/>
                </a:solidFill>
                <a:effectLst/>
                <a:latin typeface="Arial" panose="020B0604020202020204" pitchFamily="34" charset="0"/>
              </a:rPr>
              <a:t>: Suggest books based on students’ reading history or interests.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Arial" panose="020B0604020202020204" pitchFamily="34" charset="0"/>
              </a:rPr>
              <a:t>6) Integration with National or International Catalogs</a:t>
            </a:r>
            <a:r>
              <a:rPr kumimoji="0" lang="en-US" altLang="en-US" b="0" i="0" u="none" strike="noStrike" cap="none" normalizeH="0" baseline="0" dirty="0">
                <a:ln>
                  <a:noFill/>
                </a:ln>
                <a:solidFill>
                  <a:schemeClr val="tx1"/>
                </a:solidFill>
                <a:effectLst/>
                <a:latin typeface="Arial" panose="020B0604020202020204" pitchFamily="34" charset="0"/>
              </a:rPr>
              <a:t>: Connect the system to global library catalogs for easier access to more resources.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Arial" panose="020B0604020202020204" pitchFamily="34" charset="0"/>
              </a:rPr>
              <a:t>7) Forgot Password</a:t>
            </a:r>
            <a:r>
              <a:rPr kumimoji="0" lang="en-US" altLang="en-US" b="0" i="0" u="none" strike="noStrike" cap="none" normalizeH="0" baseline="0" dirty="0">
                <a:ln>
                  <a:noFill/>
                </a:ln>
                <a:solidFill>
                  <a:schemeClr val="tx1"/>
                </a:solidFill>
                <a:effectLst/>
                <a:latin typeface="Arial" panose="020B0604020202020204" pitchFamily="34" charset="0"/>
              </a:rPr>
              <a:t>: Add a feature to help users recover their password if they forget it. </a:t>
            </a:r>
          </a:p>
        </p:txBody>
      </p:sp>
    </p:spTree>
    <p:extLst>
      <p:ext uri="{BB962C8B-B14F-4D97-AF65-F5344CB8AC3E}">
        <p14:creationId xmlns:p14="http://schemas.microsoft.com/office/powerpoint/2010/main" val="2970396333"/>
      </p:ext>
    </p:extLst>
  </p:cSld>
  <p:clrMapOvr>
    <a:masterClrMapping/>
  </p:clrMapOvr>
  <p:transition spd="slow">
    <p:spli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F4D17F-4854-55BE-4B22-DFF48E0471CB}"/>
              </a:ext>
            </a:extLst>
          </p:cNvPr>
          <p:cNvSpPr>
            <a:spLocks noGrp="1"/>
          </p:cNvSpPr>
          <p:nvPr>
            <p:ph type="title"/>
          </p:nvPr>
        </p:nvSpPr>
        <p:spPr/>
        <p:txBody>
          <a:bodyPr/>
          <a:lstStyle/>
          <a:p>
            <a:r>
              <a:rPr lang="en-US" b="1" kern="0" dirty="0">
                <a:uFill>
                  <a:solidFill>
                    <a:srgbClr val="000000"/>
                  </a:solidFill>
                </a:uFill>
                <a:latin typeface="Arial" panose="020B0604020202020204" pitchFamily="34" charset="0"/>
              </a:rPr>
              <a:t>19. </a:t>
            </a:r>
            <a:r>
              <a:rPr lang="en-US" b="1" u="sng" kern="0" dirty="0">
                <a:uFill>
                  <a:solidFill>
                    <a:srgbClr val="000000"/>
                  </a:solidFill>
                </a:uFill>
                <a:latin typeface="Arial" panose="020B0604020202020204" pitchFamily="34" charset="0"/>
              </a:rPr>
              <a:t>CONCLUSION</a:t>
            </a:r>
            <a:r>
              <a:rPr lang="en-IN" sz="1800" b="1" u="sng" kern="0" dirty="0">
                <a:effectLst/>
                <a:uFill>
                  <a:solidFill>
                    <a:srgbClr val="000000"/>
                  </a:solidFill>
                </a:uFill>
                <a:latin typeface="Arial" panose="020B0604020202020204" pitchFamily="34" charset="0"/>
                <a:ea typeface="Arial" panose="020B0604020202020204" pitchFamily="34" charset="0"/>
              </a:rPr>
              <a:t/>
            </a:r>
            <a:br>
              <a:rPr lang="en-IN" sz="1800" b="1" u="sng" kern="0" dirty="0">
                <a:effectLst/>
                <a:uFill>
                  <a:solidFill>
                    <a:srgbClr val="000000"/>
                  </a:solidFill>
                </a:uFill>
                <a:latin typeface="Arial" panose="020B0604020202020204" pitchFamily="34" charset="0"/>
                <a:ea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xmlns="" id="{4D595B31-D213-CB50-4F62-9382F2F6D84A}"/>
              </a:ext>
            </a:extLst>
          </p:cNvPr>
          <p:cNvSpPr>
            <a:spLocks noGrp="1"/>
          </p:cNvSpPr>
          <p:nvPr>
            <p:ph idx="1"/>
          </p:nvPr>
        </p:nvSpPr>
        <p:spPr>
          <a:xfrm>
            <a:off x="1451579" y="2184695"/>
            <a:ext cx="9603275" cy="3450613"/>
          </a:xfrm>
        </p:spPr>
        <p:txBody>
          <a:bodyPr>
            <a:noAutofit/>
          </a:bodyPr>
          <a:lstStyle/>
          <a:p>
            <a:pPr marL="742950" marR="177800" lvl="1" indent="-285750" algn="just">
              <a:buSzPts val="1200"/>
              <a:buFont typeface="Wingdings" panose="05000000000000000000" pitchFamily="2" charset="2"/>
              <a:buChar char=""/>
              <a:tabLst>
                <a:tab pos="913130" algn="l"/>
              </a:tabLst>
            </a:pPr>
            <a:r>
              <a:rPr lang="en-US" sz="1400" spc="0" dirty="0">
                <a:effectLst/>
                <a:latin typeface="Arial" panose="020B0604020202020204" pitchFamily="34" charset="0"/>
                <a:ea typeface="Wingdings" panose="05000000000000000000" pitchFamily="2" charset="2"/>
                <a:cs typeface="Wingdings" panose="05000000000000000000" pitchFamily="2" charset="2"/>
              </a:rPr>
              <a:t>In conclusion, the Library Management System (LMS) plays a crucial</a:t>
            </a:r>
            <a:r>
              <a:rPr lang="en-US" sz="1400" spc="-5"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role in efficiently managing</a:t>
            </a:r>
            <a:r>
              <a:rPr lang="en-US" sz="1400" spc="-10"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the</a:t>
            </a:r>
            <a:r>
              <a:rPr lang="en-US" sz="1400" spc="-20"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operations</a:t>
            </a:r>
            <a:r>
              <a:rPr lang="en-US" sz="1400" spc="-20"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of a</a:t>
            </a:r>
            <a:r>
              <a:rPr lang="en-US" sz="1400" spc="-20"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library,</a:t>
            </a:r>
            <a:r>
              <a:rPr lang="en-US" sz="1400" spc="-5"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ensuring</a:t>
            </a:r>
            <a:r>
              <a:rPr lang="en-US" sz="1400" spc="-10"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that</a:t>
            </a:r>
            <a:r>
              <a:rPr lang="en-US" sz="1400" spc="-5"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both</a:t>
            </a:r>
            <a:r>
              <a:rPr lang="en-US" sz="1400" spc="-10"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admins</a:t>
            </a:r>
            <a:r>
              <a:rPr lang="en-US" sz="1400" spc="-10"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and</a:t>
            </a:r>
            <a:r>
              <a:rPr lang="en-US" sz="1400" spc="-10"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users</a:t>
            </a:r>
            <a:r>
              <a:rPr lang="en-US" sz="1400" spc="-30"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can</a:t>
            </a:r>
            <a:r>
              <a:rPr lang="en-US" sz="1400" spc="-10"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interact with the system seamlessly. With a structured approach to managing books, authors, categories, and user information, the system enables enhanced workflow and resource organization.</a:t>
            </a:r>
            <a:endParaRPr lang="en-IN" sz="1400" dirty="0">
              <a:effectLst/>
              <a:latin typeface="Arial MT"/>
              <a:ea typeface="Arial MT"/>
              <a:cs typeface="Arial MT"/>
            </a:endParaRPr>
          </a:p>
          <a:p>
            <a:pPr marL="742950" marR="176530" lvl="1" indent="-285750" algn="just">
              <a:buSzPts val="1200"/>
              <a:buFont typeface="Wingdings" panose="05000000000000000000" pitchFamily="2" charset="2"/>
              <a:buChar char=""/>
              <a:tabLst>
                <a:tab pos="913130" algn="l"/>
              </a:tabLst>
            </a:pPr>
            <a:r>
              <a:rPr lang="en-US" sz="1400" spc="0" dirty="0">
                <a:effectLst/>
                <a:latin typeface="Arial" panose="020B0604020202020204" pitchFamily="34" charset="0"/>
                <a:ea typeface="Wingdings" panose="05000000000000000000" pitchFamily="2" charset="2"/>
                <a:cs typeface="Wingdings" panose="05000000000000000000" pitchFamily="2" charset="2"/>
              </a:rPr>
              <a:t>For</a:t>
            </a:r>
            <a:r>
              <a:rPr lang="en-US" sz="1400" spc="-5"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admin</a:t>
            </a:r>
            <a:r>
              <a:rPr lang="en-US" sz="1400" spc="-10"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users,</a:t>
            </a:r>
            <a:r>
              <a:rPr lang="en-US" sz="1400" spc="-15"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the</a:t>
            </a:r>
            <a:r>
              <a:rPr lang="en-US" sz="1400" spc="-10"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system</a:t>
            </a:r>
            <a:r>
              <a:rPr lang="en-US" sz="1400" spc="-15"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provides</a:t>
            </a:r>
            <a:r>
              <a:rPr lang="en-US" sz="1400" spc="-5"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comprehensive</a:t>
            </a:r>
            <a:r>
              <a:rPr lang="en-US" sz="1400" spc="-10"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features</a:t>
            </a:r>
            <a:r>
              <a:rPr lang="en-US" sz="1400" spc="-20"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such</a:t>
            </a:r>
            <a:r>
              <a:rPr lang="en-US" sz="1400" spc="-10"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as</a:t>
            </a:r>
            <a:r>
              <a:rPr lang="en-US" sz="1400" spc="-20"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secure</a:t>
            </a:r>
            <a:r>
              <a:rPr lang="en-US" sz="1400" spc="-5"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login,</a:t>
            </a:r>
            <a:r>
              <a:rPr lang="en-US" sz="1400" spc="-5" dirty="0">
                <a:effectLst/>
                <a:latin typeface="Arial" panose="020B0604020202020204" pitchFamily="34" charset="0"/>
                <a:ea typeface="Wingdings" panose="05000000000000000000" pitchFamily="2" charset="2"/>
                <a:cs typeface="Wingdings" panose="05000000000000000000" pitchFamily="2" charset="2"/>
              </a:rPr>
              <a:t> </a:t>
            </a:r>
            <a:r>
              <a:rPr lang="en-US" sz="1400" spc="0" dirty="0">
                <a:effectLst/>
                <a:latin typeface="Arial" panose="020B0604020202020204" pitchFamily="34" charset="0"/>
                <a:ea typeface="Wingdings" panose="05000000000000000000" pitchFamily="2" charset="2"/>
                <a:cs typeface="Wingdings" panose="05000000000000000000" pitchFamily="2" charset="2"/>
              </a:rPr>
              <a:t>a centralized dashboard for easy management, and tools for adding or updating categories, authors, and books. It also allows the management of issued books, student details, and the ability to log out securely.</a:t>
            </a:r>
            <a:endParaRPr lang="en-IN" sz="1400" dirty="0">
              <a:effectLst/>
              <a:latin typeface="Arial MT"/>
              <a:ea typeface="Arial MT"/>
              <a:cs typeface="Arial MT"/>
            </a:endParaRPr>
          </a:p>
          <a:p>
            <a:pPr marL="742950" marR="177165" lvl="1" indent="-285750" algn="just">
              <a:buSzPts val="1200"/>
              <a:buFont typeface="Wingdings" panose="05000000000000000000" pitchFamily="2" charset="2"/>
              <a:buChar char=""/>
              <a:tabLst>
                <a:tab pos="913130" algn="l"/>
              </a:tabLst>
            </a:pPr>
            <a:r>
              <a:rPr lang="en-US" sz="1400" spc="0" dirty="0">
                <a:effectLst/>
                <a:latin typeface="Arial" panose="020B0604020202020204" pitchFamily="34" charset="0"/>
                <a:ea typeface="Wingdings" panose="05000000000000000000" pitchFamily="2" charset="2"/>
                <a:cs typeface="Wingdings" panose="05000000000000000000" pitchFamily="2" charset="2"/>
              </a:rPr>
              <a:t>On the user side, the system supports secure login and registration, with a personalized dashboard for each user. They can easily view book details, check the status of their issued books, manage their profiles, and update their information as needed. The secure logout functionality ensures that all users' data is kept protected at all times.</a:t>
            </a:r>
            <a:endParaRPr lang="en-IN" sz="1400" dirty="0">
              <a:effectLst/>
              <a:latin typeface="Arial MT"/>
              <a:ea typeface="Arial MT"/>
              <a:cs typeface="Arial MT"/>
            </a:endParaRPr>
          </a:p>
          <a:p>
            <a:pPr marL="742950" marR="176530" lvl="1" indent="-285750" algn="just">
              <a:lnSpc>
                <a:spcPct val="98000"/>
              </a:lnSpc>
              <a:buSzPts val="1200"/>
              <a:buFont typeface="Wingdings" panose="05000000000000000000" pitchFamily="2" charset="2"/>
              <a:buChar char=""/>
              <a:tabLst>
                <a:tab pos="913130" algn="l"/>
              </a:tabLst>
            </a:pPr>
            <a:r>
              <a:rPr lang="en-US" sz="1400" spc="0" dirty="0">
                <a:effectLst/>
                <a:latin typeface="Arial" panose="020B0604020202020204" pitchFamily="34" charset="0"/>
                <a:ea typeface="Wingdings" panose="05000000000000000000" pitchFamily="2" charset="2"/>
                <a:cs typeface="Wingdings" panose="05000000000000000000" pitchFamily="2" charset="2"/>
              </a:rPr>
              <a:t>Overall, this system simplifies library operations, enhances user experience, and ensures smooth management for both admins and users, making it an indispensable tool for modern libraries.</a:t>
            </a:r>
            <a:endParaRPr lang="en-IN" sz="1400" spc="0" dirty="0">
              <a:effectLst/>
              <a:latin typeface="Arial MT"/>
              <a:ea typeface="Wingdings" panose="05000000000000000000" pitchFamily="2" charset="2"/>
              <a:cs typeface="Wingdings" panose="05000000000000000000" pitchFamily="2" charset="2"/>
            </a:endParaRPr>
          </a:p>
          <a:p>
            <a:pPr marL="0" indent="0">
              <a:buNone/>
            </a:pPr>
            <a:endParaRPr lang="en-IN" sz="1400" dirty="0"/>
          </a:p>
        </p:txBody>
      </p:sp>
    </p:spTree>
    <p:extLst>
      <p:ext uri="{BB962C8B-B14F-4D97-AF65-F5344CB8AC3E}">
        <p14:creationId xmlns:p14="http://schemas.microsoft.com/office/powerpoint/2010/main" val="408592212"/>
      </p:ext>
    </p:extLst>
  </p:cSld>
  <p:clrMapOvr>
    <a:masterClrMapping/>
  </p:clrMapOvr>
  <p:transition spd="slow">
    <p:spli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A969A7-83CC-3903-D60E-0068B071C867}"/>
              </a:ext>
            </a:extLst>
          </p:cNvPr>
          <p:cNvSpPr>
            <a:spLocks noGrp="1"/>
          </p:cNvSpPr>
          <p:nvPr>
            <p:ph type="title"/>
          </p:nvPr>
        </p:nvSpPr>
        <p:spPr/>
        <p:txBody>
          <a:bodyPr/>
          <a:lstStyle/>
          <a:p>
            <a:r>
              <a:rPr lang="en-US" b="1" kern="0" dirty="0">
                <a:uFill>
                  <a:solidFill>
                    <a:srgbClr val="000000"/>
                  </a:solidFill>
                </a:uFill>
                <a:latin typeface="Arial" panose="020B0604020202020204" pitchFamily="34" charset="0"/>
              </a:rPr>
              <a:t>20. </a:t>
            </a:r>
            <a:r>
              <a:rPr lang="en-US" b="1" u="sng" kern="0" dirty="0">
                <a:uFill>
                  <a:solidFill>
                    <a:srgbClr val="000000"/>
                  </a:solidFill>
                </a:uFill>
                <a:latin typeface="Arial" panose="020B0604020202020204" pitchFamily="34" charset="0"/>
              </a:rPr>
              <a:t>BIBLIOGRAPHY</a:t>
            </a:r>
            <a:r>
              <a:rPr lang="en-IN" sz="1800" b="1" u="sng" kern="0" dirty="0">
                <a:effectLst/>
                <a:uFill>
                  <a:solidFill>
                    <a:srgbClr val="000000"/>
                  </a:solidFill>
                </a:uFill>
                <a:latin typeface="Arial" panose="020B0604020202020204" pitchFamily="34" charset="0"/>
                <a:ea typeface="Arial" panose="020B0604020202020204" pitchFamily="34" charset="0"/>
              </a:rPr>
              <a:t/>
            </a:r>
            <a:br>
              <a:rPr lang="en-IN" sz="1800" b="1" u="sng" kern="0" dirty="0">
                <a:effectLst/>
                <a:uFill>
                  <a:solidFill>
                    <a:srgbClr val="000000"/>
                  </a:solidFill>
                </a:uFill>
                <a:latin typeface="Arial" panose="020B0604020202020204" pitchFamily="34" charset="0"/>
                <a:ea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xmlns="" id="{5E0A40B7-03D8-BA78-72CC-84850A98EDFB}"/>
              </a:ext>
            </a:extLst>
          </p:cNvPr>
          <p:cNvSpPr>
            <a:spLocks noGrp="1"/>
          </p:cNvSpPr>
          <p:nvPr>
            <p:ph idx="1"/>
          </p:nvPr>
        </p:nvSpPr>
        <p:spPr>
          <a:xfrm>
            <a:off x="1451579" y="2015732"/>
            <a:ext cx="9603275" cy="4037749"/>
          </a:xfrm>
        </p:spPr>
        <p:txBody>
          <a:bodyPr>
            <a:noAutofit/>
          </a:bodyPr>
          <a:lstStyle/>
          <a:p>
            <a:pPr marL="160020" marR="450850" indent="0" algn="ctr">
              <a:buNone/>
            </a:pPr>
            <a:r>
              <a:rPr lang="en-US" sz="2800" spc="-10" dirty="0">
                <a:solidFill>
                  <a:schemeClr val="accent1"/>
                </a:solidFill>
                <a:effectLst/>
                <a:latin typeface="Arial" panose="020B0604020202020204" pitchFamily="34" charset="0"/>
                <a:ea typeface="Arial MT"/>
                <a:cs typeface="Arial MT"/>
                <a:hlinkClick r:id="rId2">
                  <a:extLst>
                    <a:ext uri="{A12FA001-AC4F-418D-AE19-62706E023703}">
                      <ahyp:hlinkClr xmlns:ahyp="http://schemas.microsoft.com/office/drawing/2018/hyperlinkcolor" xmlns="" val="tx"/>
                    </a:ext>
                  </a:extLst>
                </a:hlinkClick>
              </a:rPr>
              <a:t>www.google.com</a:t>
            </a:r>
            <a:endParaRPr lang="en-US" sz="2800" spc="-10" dirty="0">
              <a:solidFill>
                <a:schemeClr val="accent1"/>
              </a:solidFill>
              <a:latin typeface="Arial" panose="020B0604020202020204" pitchFamily="34" charset="0"/>
              <a:ea typeface="Arial MT"/>
              <a:cs typeface="Arial MT"/>
            </a:endParaRPr>
          </a:p>
          <a:p>
            <a:pPr marL="160020" marR="450850" indent="0" algn="ctr">
              <a:buNone/>
            </a:pPr>
            <a:endParaRPr lang="en-IN" sz="2800" u="sng" dirty="0">
              <a:solidFill>
                <a:schemeClr val="accent1"/>
              </a:solidFill>
              <a:effectLst/>
              <a:latin typeface="Arial MT"/>
              <a:ea typeface="Arial MT"/>
              <a:cs typeface="Arial MT"/>
            </a:endParaRPr>
          </a:p>
          <a:p>
            <a:pPr marL="0" indent="0" algn="ctr">
              <a:buNone/>
            </a:pPr>
            <a:r>
              <a:rPr lang="en-US" sz="2800" u="sng" spc="-10" dirty="0">
                <a:solidFill>
                  <a:schemeClr val="accent1"/>
                </a:solidFill>
                <a:effectLst/>
                <a:latin typeface="Arial" panose="020B0604020202020204" pitchFamily="34" charset="0"/>
                <a:ea typeface="Arial MT"/>
                <a:cs typeface="Arial MT"/>
                <a:hlinkClick r:id="rId3">
                  <a:extLst>
                    <a:ext uri="{A12FA001-AC4F-418D-AE19-62706E023703}">
                      <ahyp:hlinkClr xmlns:ahyp="http://schemas.microsoft.com/office/drawing/2018/hyperlinkcolor" xmlns="" val="tx"/>
                    </a:ext>
                  </a:extLst>
                </a:hlinkClick>
              </a:rPr>
              <a:t>https://www.w3schools.com/php/</a:t>
            </a:r>
            <a:endParaRPr lang="en-US" sz="2800" u="sng" spc="-10" dirty="0">
              <a:solidFill>
                <a:schemeClr val="accent1"/>
              </a:solidFill>
              <a:effectLst/>
              <a:latin typeface="Arial" panose="020B0604020202020204" pitchFamily="34" charset="0"/>
              <a:ea typeface="Arial MT"/>
              <a:cs typeface="Arial MT"/>
            </a:endParaRPr>
          </a:p>
          <a:p>
            <a:pPr marL="0" indent="0" algn="ctr">
              <a:buNone/>
            </a:pPr>
            <a:endParaRPr lang="en-IN" sz="2800" dirty="0">
              <a:effectLst/>
              <a:latin typeface="Arial MT"/>
              <a:ea typeface="Arial MT"/>
              <a:cs typeface="Arial MT"/>
            </a:endParaRPr>
          </a:p>
          <a:p>
            <a:pPr marL="158750" marR="450850" indent="0" algn="ctr">
              <a:spcBef>
                <a:spcPts val="5"/>
              </a:spcBef>
              <a:buNone/>
            </a:pPr>
            <a:r>
              <a:rPr lang="en-US" sz="2800" spc="-10" dirty="0">
                <a:solidFill>
                  <a:schemeClr val="accent1"/>
                </a:solidFill>
                <a:effectLst/>
                <a:latin typeface="Arial" panose="020B0604020202020204" pitchFamily="34" charset="0"/>
                <a:ea typeface="Arial MT"/>
                <a:cs typeface="Arial MT"/>
                <a:hlinkClick r:id="rId4"/>
              </a:rPr>
              <a:t>www.youtube.com</a:t>
            </a:r>
            <a:endParaRPr lang="en-IN" sz="2800" spc="-10" dirty="0">
              <a:solidFill>
                <a:schemeClr val="accent1"/>
              </a:solidFill>
              <a:effectLst/>
              <a:latin typeface="Arial MT"/>
              <a:ea typeface="Arial MT"/>
              <a:cs typeface="Arial MT"/>
            </a:endParaRPr>
          </a:p>
          <a:p>
            <a:pPr marL="158750" marR="450850" indent="0" algn="ctr">
              <a:spcBef>
                <a:spcPts val="5"/>
              </a:spcBef>
              <a:buNone/>
            </a:pPr>
            <a:endParaRPr lang="en-IN" sz="2800" dirty="0">
              <a:effectLst/>
              <a:latin typeface="Arial MT"/>
              <a:ea typeface="Arial MT"/>
              <a:cs typeface="Arial MT"/>
            </a:endParaRPr>
          </a:p>
          <a:p>
            <a:pPr marL="0" marR="450850" indent="0" algn="ctr">
              <a:buNone/>
            </a:pPr>
            <a:r>
              <a:rPr lang="en-US" sz="2800" u="sng" spc="-10" dirty="0">
                <a:solidFill>
                  <a:schemeClr val="accent1"/>
                </a:solidFill>
                <a:latin typeface="Arial" panose="020B0604020202020204" pitchFamily="34" charset="0"/>
                <a:ea typeface="Arial MT"/>
                <a:cs typeface="Arial MT"/>
                <a:hlinkClick r:id="rId3">
                  <a:extLst>
                    <a:ext uri="{A12FA001-AC4F-418D-AE19-62706E023703}">
                      <ahyp:hlinkClr xmlns:ahyp="http://schemas.microsoft.com/office/drawing/2018/hyperlinkcolor" xmlns="" val="tx"/>
                    </a:ext>
                  </a:extLst>
                </a:hlinkClick>
              </a:rPr>
              <a:t>https://phpgurukul.com</a:t>
            </a:r>
            <a:endParaRPr lang="en-IN" sz="2800" u="sng" spc="-10" dirty="0">
              <a:solidFill>
                <a:schemeClr val="accent1"/>
              </a:solidFill>
              <a:latin typeface="Arial" panose="020B0604020202020204" pitchFamily="34" charset="0"/>
              <a:ea typeface="Arial MT"/>
              <a:cs typeface="Arial MT"/>
              <a:hlinkClick r:id="rId3">
                <a:extLst>
                  <a:ext uri="{A12FA001-AC4F-418D-AE19-62706E023703}">
                    <ahyp:hlinkClr xmlns:ahyp="http://schemas.microsoft.com/office/drawing/2018/hyperlinkcolor" xmlns="" val="tx"/>
                  </a:ext>
                </a:extLst>
              </a:hlinkClick>
            </a:endParaRPr>
          </a:p>
          <a:p>
            <a:pPr marL="0" indent="0">
              <a:buNone/>
            </a:pPr>
            <a:endParaRPr lang="en-IN" sz="2800" dirty="0">
              <a:effectLst/>
              <a:latin typeface="Arial MT"/>
              <a:ea typeface="Arial MT"/>
              <a:cs typeface="Arial MT"/>
            </a:endParaRPr>
          </a:p>
          <a:p>
            <a:pPr marL="0" indent="0">
              <a:buNone/>
            </a:pPr>
            <a:endParaRPr lang="en-IN" sz="2800" dirty="0"/>
          </a:p>
        </p:txBody>
      </p:sp>
    </p:spTree>
    <p:extLst>
      <p:ext uri="{BB962C8B-B14F-4D97-AF65-F5344CB8AC3E}">
        <p14:creationId xmlns:p14="http://schemas.microsoft.com/office/powerpoint/2010/main" val="2569709644"/>
      </p:ext>
    </p:extLst>
  </p:cSld>
  <p:clrMapOvr>
    <a:masterClrMapping/>
  </p:clrMapOvr>
  <p:transition spd="slow">
    <p:spli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DD62C63-3117-16FD-AC22-C5BD8CA56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20116748"/>
      </p:ext>
    </p:extLst>
  </p:cSld>
  <p:clrMapOvr>
    <a:masterClrMapping/>
  </p:clrMapOvr>
  <p:transition spd="slow">
    <p:spli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E52E2B-5167-E54E-5573-7F7000021CC4}"/>
              </a:ext>
            </a:extLst>
          </p:cNvPr>
          <p:cNvSpPr>
            <a:spLocks noGrp="1"/>
          </p:cNvSpPr>
          <p:nvPr>
            <p:ph type="title"/>
          </p:nvPr>
        </p:nvSpPr>
        <p:spPr/>
        <p:txBody>
          <a:bodyPr>
            <a:normAutofit fontScale="90000"/>
          </a:bodyPr>
          <a:lstStyle/>
          <a:p>
            <a:r>
              <a:rPr lang="en-US" sz="4000" b="1" kern="0" dirty="0">
                <a:uFill>
                  <a:solidFill>
                    <a:srgbClr val="000000"/>
                  </a:solidFill>
                </a:uFill>
                <a:latin typeface="Arial" panose="020B0604020202020204" pitchFamily="34" charset="0"/>
                <a:ea typeface="Arial" panose="020B0604020202020204" pitchFamily="34" charset="0"/>
              </a:rPr>
              <a:t>6</a:t>
            </a:r>
            <a:r>
              <a:rPr lang="en-US" sz="4000" kern="0" dirty="0">
                <a:uFill>
                  <a:solidFill>
                    <a:srgbClr val="000000"/>
                  </a:solidFill>
                </a:uFill>
                <a:latin typeface="Arial" panose="020B0604020202020204" pitchFamily="34" charset="0"/>
                <a:ea typeface="Arial" panose="020B0604020202020204" pitchFamily="34" charset="0"/>
              </a:rPr>
              <a:t>.  </a:t>
            </a:r>
            <a:r>
              <a:rPr lang="en-US" sz="4000" b="1" u="sng" kern="0" dirty="0">
                <a:effectLst/>
                <a:uFill>
                  <a:solidFill>
                    <a:srgbClr val="000000"/>
                  </a:solidFill>
                </a:uFill>
                <a:latin typeface="Arial" panose="020B0604020202020204" pitchFamily="34" charset="0"/>
                <a:ea typeface="Arial" panose="020B0604020202020204" pitchFamily="34" charset="0"/>
              </a:rPr>
              <a:t>SYSTEM </a:t>
            </a:r>
            <a:r>
              <a:rPr lang="en-US" sz="4000" b="1" u="sng" kern="0" spc="-10" dirty="0">
                <a:effectLst/>
                <a:uFill>
                  <a:solidFill>
                    <a:srgbClr val="000000"/>
                  </a:solidFill>
                </a:uFill>
                <a:latin typeface="Arial" panose="020B0604020202020204" pitchFamily="34" charset="0"/>
                <a:ea typeface="Arial" panose="020B0604020202020204" pitchFamily="34" charset="0"/>
              </a:rPr>
              <a:t>FEATURES</a:t>
            </a:r>
            <a:r>
              <a:rPr lang="en-IN" sz="1800" b="1" u="sng" kern="0" dirty="0">
                <a:effectLst/>
                <a:uFill>
                  <a:solidFill>
                    <a:srgbClr val="000000"/>
                  </a:solidFill>
                </a:uFill>
                <a:latin typeface="Arial" panose="020B0604020202020204" pitchFamily="34" charset="0"/>
                <a:ea typeface="Arial" panose="020B0604020202020204" pitchFamily="34" charset="0"/>
              </a:rPr>
              <a:t/>
            </a:r>
            <a:br>
              <a:rPr lang="en-IN" sz="1800" b="1" u="sng" kern="0" dirty="0">
                <a:effectLst/>
                <a:uFill>
                  <a:solidFill>
                    <a:srgbClr val="000000"/>
                  </a:solidFill>
                </a:uFill>
                <a:latin typeface="Arial" panose="020B0604020202020204" pitchFamily="34" charset="0"/>
                <a:ea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xmlns="" id="{44A2C6B0-69BD-7322-EBF5-3B78E036DEDE}"/>
              </a:ext>
            </a:extLst>
          </p:cNvPr>
          <p:cNvSpPr>
            <a:spLocks noGrp="1"/>
          </p:cNvSpPr>
          <p:nvPr>
            <p:ph idx="1"/>
          </p:nvPr>
        </p:nvSpPr>
        <p:spPr>
          <a:xfrm>
            <a:off x="1451579" y="2015732"/>
            <a:ext cx="9603275" cy="3923674"/>
          </a:xfrm>
        </p:spPr>
        <p:txBody>
          <a:bodyPr>
            <a:noAutofit/>
          </a:bodyPr>
          <a:lstStyle/>
          <a:p>
            <a:pPr marL="0" indent="0">
              <a:buNone/>
            </a:pPr>
            <a:r>
              <a:rPr lang="en-US" sz="1400" b="1" u="sng" dirty="0">
                <a:effectLst/>
                <a:latin typeface="Arial" panose="020B0604020202020204" pitchFamily="34" charset="0"/>
                <a:ea typeface="Arial MT"/>
                <a:cs typeface="Arial MT"/>
              </a:rPr>
              <a:t>Admin</a:t>
            </a:r>
            <a:r>
              <a:rPr lang="en-US" sz="1400" b="1" u="sng" spc="-30" dirty="0">
                <a:effectLst/>
                <a:latin typeface="Arial" panose="020B0604020202020204" pitchFamily="34" charset="0"/>
                <a:ea typeface="Arial MT"/>
                <a:cs typeface="Arial MT"/>
              </a:rPr>
              <a:t> </a:t>
            </a:r>
            <a:r>
              <a:rPr lang="en-US" sz="1400" b="1" u="sng" dirty="0">
                <a:effectLst/>
                <a:latin typeface="Arial" panose="020B0604020202020204" pitchFamily="34" charset="0"/>
                <a:ea typeface="Arial MT"/>
                <a:cs typeface="Arial MT"/>
              </a:rPr>
              <a:t>Features</a:t>
            </a:r>
            <a:r>
              <a:rPr lang="en-US" sz="1400" b="1" spc="-15" dirty="0">
                <a:effectLst/>
                <a:latin typeface="Arial" panose="020B0604020202020204" pitchFamily="34" charset="0"/>
                <a:ea typeface="Arial MT"/>
                <a:cs typeface="Arial MT"/>
              </a:rPr>
              <a:t> </a:t>
            </a:r>
            <a:r>
              <a:rPr lang="en-US" sz="1400" b="1" spc="-25" dirty="0">
                <a:effectLst/>
                <a:latin typeface="Arial" panose="020B0604020202020204" pitchFamily="34" charset="0"/>
                <a:ea typeface="Arial MT"/>
                <a:cs typeface="Arial MT"/>
              </a:rPr>
              <a:t>:-</a:t>
            </a:r>
          </a:p>
          <a:p>
            <a:pPr>
              <a:buFont typeface="Wingdings" panose="05000000000000000000" pitchFamily="2" charset="2"/>
              <a:buChar char="Ø"/>
            </a:pPr>
            <a:r>
              <a:rPr lang="en-US" sz="1400" spc="0" dirty="0">
                <a:effectLst/>
                <a:latin typeface="Arial MT"/>
                <a:ea typeface="Wingdings" panose="05000000000000000000" pitchFamily="2" charset="2"/>
                <a:cs typeface="Wingdings" panose="05000000000000000000" pitchFamily="2" charset="2"/>
              </a:rPr>
              <a:t>Admin</a:t>
            </a:r>
            <a:r>
              <a:rPr lang="en-US" sz="1400" spc="-2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can</a:t>
            </a:r>
            <a:r>
              <a:rPr lang="en-US" sz="1400" spc="-2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add/update/</a:t>
            </a:r>
            <a:r>
              <a:rPr lang="en-US" sz="1400" spc="-2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delete</a:t>
            </a:r>
            <a:r>
              <a:rPr lang="en-US" sz="1400" spc="-10" dirty="0">
                <a:effectLst/>
                <a:latin typeface="Arial MT"/>
                <a:ea typeface="Wingdings" panose="05000000000000000000" pitchFamily="2" charset="2"/>
                <a:cs typeface="Wingdings" panose="05000000000000000000" pitchFamily="2" charset="2"/>
              </a:rPr>
              <a:t> category.</a:t>
            </a:r>
            <a:endParaRPr lang="en-IN" sz="1400" dirty="0">
              <a:latin typeface="Arial MT"/>
              <a:ea typeface="Wingdings" panose="05000000000000000000" pitchFamily="2" charset="2"/>
              <a:cs typeface="Wingdings" panose="05000000000000000000" pitchFamily="2" charset="2"/>
            </a:endParaRPr>
          </a:p>
          <a:p>
            <a:pPr>
              <a:buFont typeface="Wingdings" panose="05000000000000000000" pitchFamily="2" charset="2"/>
              <a:buChar char="Ø"/>
            </a:pPr>
            <a:r>
              <a:rPr lang="en-US" sz="1400" spc="0" dirty="0">
                <a:effectLst/>
                <a:latin typeface="Arial MT"/>
                <a:ea typeface="Wingdings" panose="05000000000000000000" pitchFamily="2" charset="2"/>
                <a:cs typeface="Wingdings" panose="05000000000000000000" pitchFamily="2" charset="2"/>
              </a:rPr>
              <a:t>Admin</a:t>
            </a:r>
            <a:r>
              <a:rPr lang="en-US" sz="1400" spc="-2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can</a:t>
            </a:r>
            <a:r>
              <a:rPr lang="en-US" sz="1400" spc="-2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add/update/</a:t>
            </a:r>
            <a:r>
              <a:rPr lang="en-US" sz="1400" spc="-2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delete</a:t>
            </a:r>
            <a:r>
              <a:rPr lang="en-US" sz="1400" spc="-20" dirty="0">
                <a:effectLst/>
                <a:latin typeface="Arial MT"/>
                <a:ea typeface="Wingdings" panose="05000000000000000000" pitchFamily="2" charset="2"/>
                <a:cs typeface="Wingdings" panose="05000000000000000000" pitchFamily="2" charset="2"/>
              </a:rPr>
              <a:t> </a:t>
            </a:r>
            <a:r>
              <a:rPr lang="en-US" sz="1400" spc="-10" dirty="0">
                <a:effectLst/>
                <a:latin typeface="Arial MT"/>
                <a:ea typeface="Wingdings" panose="05000000000000000000" pitchFamily="2" charset="2"/>
                <a:cs typeface="Wingdings" panose="05000000000000000000" pitchFamily="2" charset="2"/>
              </a:rPr>
              <a:t>author.</a:t>
            </a:r>
            <a:endParaRPr lang="en-IN" sz="1400" dirty="0">
              <a:latin typeface="Arial MT"/>
              <a:ea typeface="Wingdings" panose="05000000000000000000" pitchFamily="2" charset="2"/>
              <a:cs typeface="Wingdings" panose="05000000000000000000" pitchFamily="2" charset="2"/>
            </a:endParaRPr>
          </a:p>
          <a:p>
            <a:pPr>
              <a:buFont typeface="Wingdings" panose="05000000000000000000" pitchFamily="2" charset="2"/>
              <a:buChar char="Ø"/>
            </a:pPr>
            <a:r>
              <a:rPr lang="en-US" sz="1400" spc="0" dirty="0">
                <a:effectLst/>
                <a:latin typeface="Arial MT"/>
                <a:ea typeface="Wingdings" panose="05000000000000000000" pitchFamily="2" charset="2"/>
                <a:cs typeface="Wingdings" panose="05000000000000000000" pitchFamily="2" charset="2"/>
              </a:rPr>
              <a:t>Admin</a:t>
            </a:r>
            <a:r>
              <a:rPr lang="en-US" sz="1400" spc="-2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can</a:t>
            </a:r>
            <a:r>
              <a:rPr lang="en-US" sz="1400" spc="-2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add/update/</a:t>
            </a:r>
            <a:r>
              <a:rPr lang="en-US" sz="1400" spc="-2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delete</a:t>
            </a:r>
            <a:r>
              <a:rPr lang="en-US" sz="1400" spc="-20" dirty="0">
                <a:effectLst/>
                <a:latin typeface="Arial MT"/>
                <a:ea typeface="Wingdings" panose="05000000000000000000" pitchFamily="2" charset="2"/>
                <a:cs typeface="Wingdings" panose="05000000000000000000" pitchFamily="2" charset="2"/>
              </a:rPr>
              <a:t> </a:t>
            </a:r>
            <a:r>
              <a:rPr lang="en-US" sz="1400" spc="-10" dirty="0">
                <a:effectLst/>
                <a:latin typeface="Arial MT"/>
                <a:ea typeface="Wingdings" panose="05000000000000000000" pitchFamily="2" charset="2"/>
                <a:cs typeface="Wingdings" panose="05000000000000000000" pitchFamily="2" charset="2"/>
              </a:rPr>
              <a:t>books.</a:t>
            </a:r>
            <a:endParaRPr lang="en-IN" sz="1400" dirty="0">
              <a:latin typeface="Arial MT"/>
              <a:ea typeface="Wingdings" panose="05000000000000000000" pitchFamily="2" charset="2"/>
              <a:cs typeface="Wingdings" panose="05000000000000000000" pitchFamily="2" charset="2"/>
            </a:endParaRPr>
          </a:p>
          <a:p>
            <a:pPr>
              <a:buFont typeface="Wingdings" panose="05000000000000000000" pitchFamily="2" charset="2"/>
              <a:buChar char="Ø"/>
            </a:pPr>
            <a:r>
              <a:rPr lang="en-US" sz="1400" spc="0" dirty="0">
                <a:effectLst/>
                <a:latin typeface="Arial MT"/>
                <a:ea typeface="Wingdings" panose="05000000000000000000" pitchFamily="2" charset="2"/>
                <a:cs typeface="Wingdings" panose="05000000000000000000" pitchFamily="2" charset="2"/>
              </a:rPr>
              <a:t>Admin</a:t>
            </a:r>
            <a:r>
              <a:rPr lang="en-US" sz="1400" spc="16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can</a:t>
            </a:r>
            <a:r>
              <a:rPr lang="en-US" sz="1400" spc="16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issue</a:t>
            </a:r>
            <a:r>
              <a:rPr lang="en-US" sz="1400" spc="165"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a</a:t>
            </a:r>
            <a:r>
              <a:rPr lang="en-US" sz="1400" spc="16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new</a:t>
            </a:r>
            <a:r>
              <a:rPr lang="en-US" sz="1400" spc="155"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book</a:t>
            </a:r>
            <a:r>
              <a:rPr lang="en-US" sz="1400" spc="16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to</a:t>
            </a:r>
            <a:r>
              <a:rPr lang="en-US" sz="1400" spc="16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student</a:t>
            </a:r>
            <a:r>
              <a:rPr lang="en-US" sz="1400" spc="16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and</a:t>
            </a:r>
            <a:r>
              <a:rPr lang="en-US" sz="1400" spc="16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also</a:t>
            </a:r>
            <a:r>
              <a:rPr lang="en-US" sz="1400" spc="16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update</a:t>
            </a:r>
            <a:r>
              <a:rPr lang="en-US" sz="1400" spc="165"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the</a:t>
            </a:r>
            <a:r>
              <a:rPr lang="en-US" sz="1400" spc="16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details when student return book.</a:t>
            </a:r>
            <a:endParaRPr lang="en-IN" sz="1400" spc="0" dirty="0">
              <a:effectLst/>
              <a:latin typeface="Arial MT"/>
              <a:ea typeface="Wingdings" panose="05000000000000000000" pitchFamily="2" charset="2"/>
              <a:cs typeface="Wingdings" panose="05000000000000000000" pitchFamily="2" charset="2"/>
            </a:endParaRPr>
          </a:p>
          <a:p>
            <a:pPr marL="0" indent="0">
              <a:buNone/>
            </a:pPr>
            <a:r>
              <a:rPr lang="en-US" sz="1400" b="1" u="sng" spc="0" dirty="0">
                <a:effectLst/>
                <a:latin typeface="Arial" panose="020B0604020202020204" pitchFamily="34" charset="0"/>
                <a:ea typeface="Symbol" panose="05050102010706020507" pitchFamily="18" charset="2"/>
                <a:cs typeface="Arial MT"/>
              </a:rPr>
              <a:t>Students</a:t>
            </a:r>
            <a:r>
              <a:rPr lang="en-US" sz="1400" b="1" spc="355" dirty="0">
                <a:effectLst/>
                <a:latin typeface="Arial" panose="020B0604020202020204" pitchFamily="34" charset="0"/>
                <a:ea typeface="Symbol" panose="05050102010706020507" pitchFamily="18" charset="2"/>
                <a:cs typeface="Arial MT"/>
              </a:rPr>
              <a:t> </a:t>
            </a:r>
            <a:r>
              <a:rPr lang="en-US" sz="1400" b="1" spc="-25" dirty="0">
                <a:effectLst/>
                <a:latin typeface="Arial" panose="020B0604020202020204" pitchFamily="34" charset="0"/>
                <a:ea typeface="Symbol" panose="05050102010706020507" pitchFamily="18" charset="2"/>
                <a:cs typeface="Arial MT"/>
              </a:rPr>
              <a:t>:-</a:t>
            </a:r>
          </a:p>
          <a:p>
            <a:pPr>
              <a:buFont typeface="Wingdings" panose="05000000000000000000" pitchFamily="2" charset="2"/>
              <a:buChar char="Ø"/>
            </a:pPr>
            <a:r>
              <a:rPr lang="en-US" sz="1400" spc="0" dirty="0">
                <a:effectLst/>
                <a:latin typeface="Arial MT"/>
                <a:ea typeface="Wingdings" panose="05000000000000000000" pitchFamily="2" charset="2"/>
                <a:cs typeface="Wingdings" panose="05000000000000000000" pitchFamily="2" charset="2"/>
              </a:rPr>
              <a:t>Student</a:t>
            </a:r>
            <a:r>
              <a:rPr lang="en-US" sz="1400" spc="4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can</a:t>
            </a:r>
            <a:r>
              <a:rPr lang="en-US" sz="1400" spc="4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register</a:t>
            </a:r>
            <a:r>
              <a:rPr lang="en-US" sz="1400" spc="4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yourself</a:t>
            </a:r>
            <a:r>
              <a:rPr lang="en-US" sz="1400" spc="400" dirty="0">
                <a:latin typeface="Arial MT"/>
                <a:ea typeface="Wingdings" panose="05000000000000000000" pitchFamily="2" charset="2"/>
                <a:cs typeface="Wingdings" panose="05000000000000000000" pitchFamily="2" charset="2"/>
              </a:rPr>
              <a:t>.</a:t>
            </a:r>
            <a:endParaRPr lang="en-IN" sz="1400" dirty="0">
              <a:latin typeface="Arial MT"/>
              <a:ea typeface="Wingdings" panose="05000000000000000000" pitchFamily="2" charset="2"/>
              <a:cs typeface="Wingdings" panose="05000000000000000000" pitchFamily="2" charset="2"/>
            </a:endParaRPr>
          </a:p>
          <a:p>
            <a:pPr>
              <a:buFont typeface="Wingdings" panose="05000000000000000000" pitchFamily="2" charset="2"/>
              <a:buChar char="Ø"/>
            </a:pPr>
            <a:r>
              <a:rPr lang="en-US" sz="1400" spc="0" dirty="0">
                <a:effectLst/>
                <a:latin typeface="Arial MT"/>
                <a:ea typeface="Wingdings" panose="05000000000000000000" pitchFamily="2" charset="2"/>
                <a:cs typeface="Wingdings" panose="05000000000000000000" pitchFamily="2" charset="2"/>
              </a:rPr>
              <a:t>After</a:t>
            </a:r>
            <a:r>
              <a:rPr lang="en-US" sz="1400" spc="-15"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login</a:t>
            </a:r>
            <a:r>
              <a:rPr lang="en-US" sz="1400" spc="-1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student</a:t>
            </a:r>
            <a:r>
              <a:rPr lang="en-US" sz="1400" spc="-15"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can</a:t>
            </a:r>
            <a:r>
              <a:rPr lang="en-US" sz="1400" spc="-2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view</a:t>
            </a:r>
            <a:r>
              <a:rPr lang="en-US" sz="1400" spc="-25"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own</a:t>
            </a:r>
            <a:r>
              <a:rPr lang="en-US" sz="1400" spc="-10" dirty="0">
                <a:effectLst/>
                <a:latin typeface="Arial MT"/>
                <a:ea typeface="Wingdings" panose="05000000000000000000" pitchFamily="2" charset="2"/>
                <a:cs typeface="Wingdings" panose="05000000000000000000" pitchFamily="2" charset="2"/>
              </a:rPr>
              <a:t> dashboard.</a:t>
            </a:r>
          </a:p>
          <a:p>
            <a:pPr>
              <a:buFont typeface="Wingdings" panose="05000000000000000000" pitchFamily="2" charset="2"/>
              <a:buChar char="Ø"/>
            </a:pPr>
            <a:r>
              <a:rPr lang="en-US" sz="1400" spc="0" dirty="0">
                <a:effectLst/>
                <a:latin typeface="Arial MT"/>
                <a:ea typeface="Wingdings" panose="05000000000000000000" pitchFamily="2" charset="2"/>
                <a:cs typeface="Wingdings" panose="05000000000000000000" pitchFamily="2" charset="2"/>
              </a:rPr>
              <a:t>Student</a:t>
            </a:r>
            <a:r>
              <a:rPr lang="en-US" sz="1400" spc="-15"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can</a:t>
            </a:r>
            <a:r>
              <a:rPr lang="en-US" sz="1400" spc="-25"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update</a:t>
            </a:r>
            <a:r>
              <a:rPr lang="en-US" sz="1400" spc="-15"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own</a:t>
            </a:r>
            <a:r>
              <a:rPr lang="en-US" sz="1400" spc="-10" dirty="0">
                <a:effectLst/>
                <a:latin typeface="Arial MT"/>
                <a:ea typeface="Wingdings" panose="05000000000000000000" pitchFamily="2" charset="2"/>
                <a:cs typeface="Wingdings" panose="05000000000000000000" pitchFamily="2" charset="2"/>
              </a:rPr>
              <a:t> profile.</a:t>
            </a:r>
          </a:p>
          <a:p>
            <a:pPr>
              <a:buFont typeface="Wingdings" panose="05000000000000000000" pitchFamily="2" charset="2"/>
              <a:buChar char="Ø"/>
            </a:pPr>
            <a:r>
              <a:rPr lang="en-US" sz="1400" spc="0" dirty="0">
                <a:effectLst/>
                <a:latin typeface="Arial MT"/>
                <a:ea typeface="Wingdings" panose="05000000000000000000" pitchFamily="2" charset="2"/>
                <a:cs typeface="Wingdings" panose="05000000000000000000" pitchFamily="2" charset="2"/>
              </a:rPr>
              <a:t>Student</a:t>
            </a:r>
            <a:r>
              <a:rPr lang="en-US" sz="1400" spc="-1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can</a:t>
            </a:r>
            <a:r>
              <a:rPr lang="en-US" sz="1400" spc="-1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view</a:t>
            </a:r>
            <a:r>
              <a:rPr lang="en-US" sz="1400" spc="-2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issued</a:t>
            </a:r>
            <a:r>
              <a:rPr lang="en-US" sz="1400" spc="-1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book</a:t>
            </a:r>
            <a:r>
              <a:rPr lang="en-US" sz="1400" spc="-1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and</a:t>
            </a:r>
            <a:r>
              <a:rPr lang="en-US" sz="1400" spc="-15"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book</a:t>
            </a:r>
            <a:r>
              <a:rPr lang="en-US" sz="1400" spc="-25"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return</a:t>
            </a:r>
            <a:r>
              <a:rPr lang="en-US" sz="1400" spc="-5"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date-</a:t>
            </a:r>
            <a:r>
              <a:rPr lang="en-US" sz="1400" spc="-10" dirty="0">
                <a:effectLst/>
                <a:latin typeface="Arial MT"/>
                <a:ea typeface="Wingdings" panose="05000000000000000000" pitchFamily="2" charset="2"/>
                <a:cs typeface="Wingdings" panose="05000000000000000000" pitchFamily="2" charset="2"/>
              </a:rPr>
              <a:t>time.</a:t>
            </a:r>
            <a:endParaRPr lang="en-IN" sz="1400" spc="0" dirty="0">
              <a:effectLst/>
              <a:latin typeface="Arial MT"/>
              <a:ea typeface="Wingdings" panose="05000000000000000000" pitchFamily="2" charset="2"/>
              <a:cs typeface="Wingdings" panose="05000000000000000000" pitchFamily="2" charset="2"/>
            </a:endParaRPr>
          </a:p>
          <a:p>
            <a:pPr marL="0" indent="0">
              <a:buNone/>
            </a:pPr>
            <a:endParaRPr lang="en-IN" sz="1400" dirty="0"/>
          </a:p>
        </p:txBody>
      </p:sp>
    </p:spTree>
    <p:extLst>
      <p:ext uri="{BB962C8B-B14F-4D97-AF65-F5344CB8AC3E}">
        <p14:creationId xmlns:p14="http://schemas.microsoft.com/office/powerpoint/2010/main" val="2707271271"/>
      </p:ext>
    </p:extLst>
  </p:cSld>
  <p:clrMapOvr>
    <a:masterClrMapping/>
  </p:clrMapOvr>
  <p:transition spd="slow">
    <p:spli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30B2C0-56AB-E9C0-6CEA-248E3B01C1EC}"/>
              </a:ext>
            </a:extLst>
          </p:cNvPr>
          <p:cNvSpPr>
            <a:spLocks noGrp="1"/>
          </p:cNvSpPr>
          <p:nvPr>
            <p:ph type="title"/>
          </p:nvPr>
        </p:nvSpPr>
        <p:spPr/>
        <p:txBody>
          <a:bodyPr>
            <a:normAutofit fontScale="90000"/>
          </a:bodyPr>
          <a:lstStyle/>
          <a:p>
            <a:r>
              <a:rPr lang="en-US" sz="4000" b="1" kern="0" dirty="0">
                <a:uFill>
                  <a:solidFill>
                    <a:srgbClr val="000000"/>
                  </a:solidFill>
                </a:uFill>
                <a:latin typeface="Arial" panose="020B0604020202020204" pitchFamily="34" charset="0"/>
                <a:ea typeface="Arial" panose="020B0604020202020204" pitchFamily="34" charset="0"/>
              </a:rPr>
              <a:t>7</a:t>
            </a:r>
            <a:r>
              <a:rPr lang="en-US" sz="4000" kern="0" dirty="0">
                <a:uFill>
                  <a:solidFill>
                    <a:srgbClr val="000000"/>
                  </a:solidFill>
                </a:uFill>
                <a:latin typeface="Arial" panose="020B0604020202020204" pitchFamily="34" charset="0"/>
                <a:ea typeface="Arial" panose="020B0604020202020204" pitchFamily="34" charset="0"/>
              </a:rPr>
              <a:t>.  </a:t>
            </a:r>
            <a:r>
              <a:rPr lang="en-US" sz="4000" b="1" u="sng" kern="0" dirty="0">
                <a:effectLst/>
                <a:uFill>
                  <a:solidFill>
                    <a:srgbClr val="000000"/>
                  </a:solidFill>
                </a:uFill>
                <a:latin typeface="Arial" panose="020B0604020202020204" pitchFamily="34" charset="0"/>
                <a:ea typeface="Arial" panose="020B0604020202020204" pitchFamily="34" charset="0"/>
              </a:rPr>
              <a:t>FRONT-</a:t>
            </a:r>
            <a:r>
              <a:rPr lang="en-US" sz="4000" b="1" u="sng" kern="0" spc="-5" dirty="0">
                <a:effectLst/>
                <a:uFill>
                  <a:solidFill>
                    <a:srgbClr val="000000"/>
                  </a:solidFill>
                </a:uFill>
                <a:latin typeface="Arial" panose="020B0604020202020204" pitchFamily="34" charset="0"/>
                <a:ea typeface="Arial" panose="020B0604020202020204" pitchFamily="34" charset="0"/>
              </a:rPr>
              <a:t> </a:t>
            </a:r>
            <a:r>
              <a:rPr lang="en-US" sz="4000" b="1" u="sng" kern="0" dirty="0">
                <a:effectLst/>
                <a:uFill>
                  <a:solidFill>
                    <a:srgbClr val="000000"/>
                  </a:solidFill>
                </a:uFill>
                <a:latin typeface="Arial" panose="020B0604020202020204" pitchFamily="34" charset="0"/>
                <a:ea typeface="Arial" panose="020B0604020202020204" pitchFamily="34" charset="0"/>
              </a:rPr>
              <a:t>END </a:t>
            </a:r>
            <a:r>
              <a:rPr lang="en-US" sz="4000" b="1" u="sng" kern="0" spc="-20" dirty="0">
                <a:effectLst/>
                <a:uFill>
                  <a:solidFill>
                    <a:srgbClr val="000000"/>
                  </a:solidFill>
                </a:uFill>
                <a:latin typeface="Arial" panose="020B0604020202020204" pitchFamily="34" charset="0"/>
                <a:ea typeface="Arial" panose="020B0604020202020204" pitchFamily="34" charset="0"/>
              </a:rPr>
              <a:t>TOOL</a:t>
            </a:r>
            <a:r>
              <a:rPr lang="en-IN" sz="1800" b="1" u="sng" kern="0" dirty="0">
                <a:effectLst/>
                <a:uFill>
                  <a:solidFill>
                    <a:srgbClr val="000000"/>
                  </a:solidFill>
                </a:uFill>
                <a:latin typeface="Arial" panose="020B0604020202020204" pitchFamily="34" charset="0"/>
                <a:ea typeface="Arial" panose="020B0604020202020204" pitchFamily="34" charset="0"/>
              </a:rPr>
              <a:t/>
            </a:r>
            <a:br>
              <a:rPr lang="en-IN" sz="1800" b="1" u="sng" kern="0" dirty="0">
                <a:effectLst/>
                <a:uFill>
                  <a:solidFill>
                    <a:srgbClr val="000000"/>
                  </a:solidFill>
                </a:uFill>
                <a:latin typeface="Arial" panose="020B0604020202020204" pitchFamily="34" charset="0"/>
                <a:ea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xmlns="" id="{C3F12B99-EE84-BD1A-5FA4-50EB0F3D183F}"/>
              </a:ext>
            </a:extLst>
          </p:cNvPr>
          <p:cNvSpPr>
            <a:spLocks noGrp="1"/>
          </p:cNvSpPr>
          <p:nvPr>
            <p:ph idx="1"/>
          </p:nvPr>
        </p:nvSpPr>
        <p:spPr/>
        <p:txBody>
          <a:bodyPr>
            <a:noAutofit/>
          </a:bodyPr>
          <a:lstStyle/>
          <a:p>
            <a:pPr marL="0" indent="0">
              <a:buNone/>
            </a:pPr>
            <a:r>
              <a:rPr lang="en-US" sz="1400" b="1" u="sng" spc="-2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HTML</a:t>
            </a:r>
            <a:r>
              <a:rPr lang="en-US" sz="1400" b="1" spc="-2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p>
          <a:p>
            <a:pPr>
              <a:buFont typeface="Wingdings" panose="05000000000000000000" pitchFamily="2" charset="2"/>
              <a:buChar char="Ø"/>
            </a:pPr>
            <a:r>
              <a:rPr lang="en-US" sz="1400" spc="0" dirty="0">
                <a:effectLst/>
                <a:latin typeface="Arial MT"/>
                <a:ea typeface="Wingdings" panose="05000000000000000000" pitchFamily="2" charset="2"/>
                <a:cs typeface="Wingdings" panose="05000000000000000000" pitchFamily="2" charset="2"/>
              </a:rPr>
              <a:t>HTML, Which stands for Hyper Text Markup Language, is the standard markup language used for creating and structuring web pages. It provides the structure and layout of a web page by using various elements and tags.</a:t>
            </a:r>
          </a:p>
          <a:p>
            <a:pPr marL="0" indent="0">
              <a:buNone/>
            </a:pPr>
            <a:r>
              <a:rPr lang="en-US" sz="1400" b="1" u="sng" spc="-25"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CSS</a:t>
            </a:r>
            <a:r>
              <a:rPr lang="en-US" sz="1400" b="1" spc="-25"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p>
          <a:p>
            <a:pPr>
              <a:buFont typeface="Wingdings" panose="05000000000000000000" pitchFamily="2" charset="2"/>
              <a:buChar char="Ø"/>
            </a:pPr>
            <a:r>
              <a:rPr lang="en-US" sz="1400" dirty="0">
                <a:effectLst/>
                <a:latin typeface="Arial MT"/>
                <a:ea typeface="Arial MT"/>
                <a:cs typeface="Arial MT"/>
              </a:rPr>
              <a:t>CSS, Which stands for Cascading Style Sheets is a styling language used to describe the visual</a:t>
            </a:r>
            <a:r>
              <a:rPr lang="en-US" sz="1400" spc="-5" dirty="0">
                <a:effectLst/>
                <a:latin typeface="Arial MT"/>
                <a:ea typeface="Arial MT"/>
                <a:cs typeface="Arial MT"/>
              </a:rPr>
              <a:t> </a:t>
            </a:r>
            <a:r>
              <a:rPr lang="en-US" sz="1400" dirty="0">
                <a:effectLst/>
                <a:latin typeface="Arial MT"/>
                <a:ea typeface="Arial MT"/>
                <a:cs typeface="Arial MT"/>
              </a:rPr>
              <a:t>presentation of a documents writer in HTML or XML. It allow</a:t>
            </a:r>
            <a:r>
              <a:rPr lang="en-US" sz="1400" spc="-5" dirty="0">
                <a:effectLst/>
                <a:latin typeface="Arial MT"/>
                <a:ea typeface="Arial MT"/>
                <a:cs typeface="Arial MT"/>
              </a:rPr>
              <a:t> </a:t>
            </a:r>
            <a:r>
              <a:rPr lang="en-US" sz="1400" dirty="0">
                <a:effectLst/>
                <a:latin typeface="Arial MT"/>
                <a:ea typeface="Arial MT"/>
                <a:cs typeface="Arial MT"/>
              </a:rPr>
              <a:t>web developers</a:t>
            </a:r>
            <a:r>
              <a:rPr lang="en-US" sz="1400" spc="-5" dirty="0">
                <a:effectLst/>
                <a:latin typeface="Arial MT"/>
                <a:ea typeface="Arial MT"/>
                <a:cs typeface="Arial MT"/>
              </a:rPr>
              <a:t> </a:t>
            </a:r>
            <a:r>
              <a:rPr lang="en-US" sz="1400" dirty="0">
                <a:effectLst/>
                <a:latin typeface="Arial MT"/>
                <a:ea typeface="Arial MT"/>
                <a:cs typeface="Arial MT"/>
              </a:rPr>
              <a:t>to control</a:t>
            </a:r>
            <a:r>
              <a:rPr lang="en-US" sz="1400" spc="-5" dirty="0">
                <a:effectLst/>
                <a:latin typeface="Arial MT"/>
                <a:ea typeface="Arial MT"/>
                <a:cs typeface="Arial MT"/>
              </a:rPr>
              <a:t> </a:t>
            </a:r>
            <a:r>
              <a:rPr lang="en-US" sz="1400" dirty="0">
                <a:effectLst/>
                <a:latin typeface="Arial MT"/>
                <a:ea typeface="Arial MT"/>
                <a:cs typeface="Arial MT"/>
              </a:rPr>
              <a:t>the layout,</a:t>
            </a:r>
            <a:r>
              <a:rPr lang="en-US" sz="1400" spc="-15" dirty="0">
                <a:effectLst/>
                <a:latin typeface="Arial MT"/>
                <a:ea typeface="Arial MT"/>
                <a:cs typeface="Arial MT"/>
              </a:rPr>
              <a:t> </a:t>
            </a:r>
            <a:r>
              <a:rPr lang="en-US" sz="1400" dirty="0">
                <a:effectLst/>
                <a:latin typeface="Arial MT"/>
                <a:ea typeface="Arial MT"/>
                <a:cs typeface="Arial MT"/>
              </a:rPr>
              <a:t>colors,</a:t>
            </a:r>
            <a:r>
              <a:rPr lang="en-US" sz="1400" spc="-15" dirty="0">
                <a:effectLst/>
                <a:latin typeface="Arial MT"/>
                <a:ea typeface="Arial MT"/>
                <a:cs typeface="Arial MT"/>
              </a:rPr>
              <a:t> </a:t>
            </a:r>
            <a:r>
              <a:rPr lang="en-US" sz="1400" dirty="0">
                <a:effectLst/>
                <a:latin typeface="Arial MT"/>
                <a:ea typeface="Arial MT"/>
                <a:cs typeface="Arial MT"/>
              </a:rPr>
              <a:t>fonts, and other</a:t>
            </a:r>
            <a:r>
              <a:rPr lang="en-US" sz="1400" spc="-20" dirty="0">
                <a:effectLst/>
                <a:latin typeface="Arial MT"/>
                <a:ea typeface="Arial MT"/>
                <a:cs typeface="Arial MT"/>
              </a:rPr>
              <a:t> </a:t>
            </a:r>
            <a:r>
              <a:rPr lang="en-US" sz="1400" dirty="0">
                <a:effectLst/>
                <a:latin typeface="Arial MT"/>
                <a:ea typeface="Arial MT"/>
                <a:cs typeface="Arial MT"/>
              </a:rPr>
              <a:t>visual aspects of web pages.</a:t>
            </a:r>
          </a:p>
          <a:p>
            <a:pPr marL="0" indent="0">
              <a:buNone/>
            </a:pPr>
            <a:r>
              <a:rPr lang="en-US" sz="1400" b="1" u="sng" spc="-1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JAVASCRIPT</a:t>
            </a:r>
            <a:r>
              <a:rPr lang="en-US" sz="1400" b="1" spc="-1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p>
          <a:p>
            <a:pPr>
              <a:buFont typeface="Wingdings" panose="05000000000000000000" pitchFamily="2" charset="2"/>
              <a:buChar char="Ø"/>
            </a:pPr>
            <a:r>
              <a:rPr lang="en-US" sz="1400" spc="0" dirty="0">
                <a:effectLst/>
                <a:latin typeface="Arial MT"/>
                <a:ea typeface="Wingdings" panose="05000000000000000000" pitchFamily="2" charset="2"/>
                <a:cs typeface="Wingdings" panose="05000000000000000000" pitchFamily="2" charset="2"/>
              </a:rPr>
              <a:t>JavaScript is a high-level programming language that is primarily used for </a:t>
            </a:r>
            <a:r>
              <a:rPr lang="en-US" sz="1400" spc="-10" dirty="0">
                <a:effectLst/>
                <a:latin typeface="Arial MT"/>
                <a:ea typeface="Wingdings" panose="05000000000000000000" pitchFamily="2" charset="2"/>
                <a:cs typeface="Wingdings" panose="05000000000000000000" pitchFamily="2" charset="2"/>
              </a:rPr>
              <a:t>Adding</a:t>
            </a:r>
            <a:r>
              <a:rPr lang="en-US" sz="1400" dirty="0">
                <a:latin typeface="Arial MT"/>
                <a:ea typeface="Wingdings" panose="05000000000000000000" pitchFamily="2" charset="2"/>
                <a:cs typeface="Wingdings" panose="05000000000000000000" pitchFamily="2" charset="2"/>
              </a:rPr>
              <a:t> </a:t>
            </a:r>
            <a:r>
              <a:rPr lang="en-US" sz="1400" spc="-10" dirty="0">
                <a:effectLst/>
                <a:latin typeface="Arial MT"/>
                <a:ea typeface="Wingdings" panose="05000000000000000000" pitchFamily="2" charset="2"/>
                <a:cs typeface="Wingdings" panose="05000000000000000000" pitchFamily="2" charset="2"/>
              </a:rPr>
              <a:t>interactivity</a:t>
            </a:r>
            <a:r>
              <a:rPr lang="en-US" sz="1400" dirty="0">
                <a:latin typeface="Arial MT"/>
                <a:ea typeface="Wingdings" panose="05000000000000000000" pitchFamily="2" charset="2"/>
                <a:cs typeface="Wingdings" panose="05000000000000000000" pitchFamily="2" charset="2"/>
              </a:rPr>
              <a:t> </a:t>
            </a:r>
            <a:r>
              <a:rPr lang="en-US" sz="1400" spc="-20" dirty="0">
                <a:effectLst/>
                <a:latin typeface="Arial MT"/>
                <a:ea typeface="Wingdings" panose="05000000000000000000" pitchFamily="2" charset="2"/>
                <a:cs typeface="Wingdings" panose="05000000000000000000" pitchFamily="2" charset="2"/>
              </a:rPr>
              <a:t>and</a:t>
            </a:r>
            <a:r>
              <a:rPr lang="en-US" sz="1400" dirty="0">
                <a:latin typeface="Arial MT"/>
                <a:ea typeface="Wingdings" panose="05000000000000000000" pitchFamily="2" charset="2"/>
                <a:cs typeface="Wingdings" panose="05000000000000000000" pitchFamily="2" charset="2"/>
              </a:rPr>
              <a:t> </a:t>
            </a:r>
            <a:r>
              <a:rPr lang="en-US" sz="1400" spc="-10" dirty="0">
                <a:effectLst/>
                <a:latin typeface="Arial MT"/>
                <a:ea typeface="Wingdings" panose="05000000000000000000" pitchFamily="2" charset="2"/>
                <a:cs typeface="Wingdings" panose="05000000000000000000" pitchFamily="2" charset="2"/>
              </a:rPr>
              <a:t>dynamic</a:t>
            </a:r>
            <a:r>
              <a:rPr lang="en-US" sz="1400" dirty="0">
                <a:latin typeface="Arial MT"/>
                <a:ea typeface="Wingdings" panose="05000000000000000000" pitchFamily="2" charset="2"/>
                <a:cs typeface="Wingdings" panose="05000000000000000000" pitchFamily="2" charset="2"/>
              </a:rPr>
              <a:t> </a:t>
            </a:r>
            <a:r>
              <a:rPr lang="en-US" sz="1400" spc="-10" dirty="0">
                <a:effectLst/>
                <a:latin typeface="Arial MT"/>
                <a:ea typeface="Wingdings" panose="05000000000000000000" pitchFamily="2" charset="2"/>
                <a:cs typeface="Wingdings" panose="05000000000000000000" pitchFamily="2" charset="2"/>
              </a:rPr>
              <a:t>behavior</a:t>
            </a:r>
            <a:r>
              <a:rPr lang="en-US" sz="1400" dirty="0">
                <a:latin typeface="Arial MT"/>
                <a:ea typeface="Wingdings" panose="05000000000000000000" pitchFamily="2" charset="2"/>
                <a:cs typeface="Wingdings" panose="05000000000000000000" pitchFamily="2" charset="2"/>
              </a:rPr>
              <a:t> </a:t>
            </a:r>
            <a:r>
              <a:rPr lang="en-US" sz="1400" spc="-30" dirty="0">
                <a:effectLst/>
                <a:latin typeface="Arial MT"/>
                <a:ea typeface="Wingdings" panose="05000000000000000000" pitchFamily="2" charset="2"/>
                <a:cs typeface="Wingdings" panose="05000000000000000000" pitchFamily="2" charset="2"/>
              </a:rPr>
              <a:t>to</a:t>
            </a:r>
            <a:r>
              <a:rPr lang="en-US" sz="1400" dirty="0">
                <a:latin typeface="Arial MT"/>
                <a:ea typeface="Wingdings" panose="05000000000000000000" pitchFamily="2" charset="2"/>
                <a:cs typeface="Wingdings" panose="05000000000000000000" pitchFamily="2" charset="2"/>
              </a:rPr>
              <a:t>  </a:t>
            </a:r>
            <a:r>
              <a:rPr lang="en-US" sz="1400" spc="-20" dirty="0">
                <a:effectLst/>
                <a:latin typeface="Arial MT"/>
                <a:ea typeface="Wingdings" panose="05000000000000000000" pitchFamily="2" charset="2"/>
                <a:cs typeface="Wingdings" panose="05000000000000000000" pitchFamily="2" charset="2"/>
              </a:rPr>
              <a:t>web</a:t>
            </a:r>
            <a:r>
              <a:rPr lang="en-US" sz="1400" dirty="0">
                <a:latin typeface="Arial MT"/>
                <a:ea typeface="Wingdings" panose="05000000000000000000" pitchFamily="2" charset="2"/>
                <a:cs typeface="Wingdings" panose="05000000000000000000" pitchFamily="2" charset="2"/>
              </a:rPr>
              <a:t> </a:t>
            </a:r>
            <a:r>
              <a:rPr lang="en-US" sz="1400" spc="-10" dirty="0">
                <a:effectLst/>
                <a:latin typeface="Arial MT"/>
                <a:ea typeface="Wingdings" panose="05000000000000000000" pitchFamily="2" charset="2"/>
                <a:cs typeface="Wingdings" panose="05000000000000000000" pitchFamily="2" charset="2"/>
              </a:rPr>
              <a:t>pages. It allows </a:t>
            </a:r>
            <a:r>
              <a:rPr lang="en-US" sz="1400" spc="0" dirty="0">
                <a:effectLst/>
                <a:latin typeface="Arial MT"/>
                <a:ea typeface="Wingdings" panose="05000000000000000000" pitchFamily="2" charset="2"/>
                <a:cs typeface="Wingdings" panose="05000000000000000000" pitchFamily="2" charset="2"/>
              </a:rPr>
              <a:t>developers to create interactive elements, handle events, manipulate and update content and communicate with servers.</a:t>
            </a:r>
            <a:endParaRPr lang="en-IN" sz="1400" spc="0" dirty="0">
              <a:effectLst/>
              <a:latin typeface="Arial MT"/>
              <a:ea typeface="Wingdings" panose="05000000000000000000" pitchFamily="2" charset="2"/>
              <a:cs typeface="Wingdings" panose="05000000000000000000" pitchFamily="2" charset="2"/>
            </a:endParaRPr>
          </a:p>
          <a:p>
            <a:pPr marL="0" indent="0" algn="just">
              <a:spcBef>
                <a:spcPts val="205"/>
              </a:spcBef>
              <a:buNone/>
            </a:pPr>
            <a:r>
              <a:rPr lang="en-US" sz="1400" dirty="0">
                <a:effectLst/>
                <a:latin typeface="Arial MT"/>
                <a:ea typeface="Arial MT"/>
                <a:cs typeface="Arial MT"/>
              </a:rPr>
              <a:t> </a:t>
            </a:r>
            <a:endParaRPr lang="en-IN" sz="1400" dirty="0">
              <a:effectLst/>
              <a:latin typeface="Arial MT"/>
              <a:ea typeface="Arial MT"/>
              <a:cs typeface="Arial MT"/>
            </a:endParaRPr>
          </a:p>
          <a:p>
            <a:pPr marL="0" indent="0">
              <a:buNone/>
            </a:pPr>
            <a:endParaRPr lang="en-IN" sz="1400" b="1"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endParaRPr>
          </a:p>
          <a:p>
            <a:pPr marL="0" indent="0">
              <a:buNone/>
            </a:pPr>
            <a:endParaRPr lang="en-IN" sz="1400" b="1"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endParaRPr>
          </a:p>
          <a:p>
            <a:pPr marL="0" indent="0">
              <a:buNone/>
            </a:pPr>
            <a:endParaRPr lang="en-IN" sz="1400" spc="0" dirty="0">
              <a:effectLst/>
              <a:latin typeface="Arial MT"/>
              <a:ea typeface="Wingdings" panose="05000000000000000000" pitchFamily="2" charset="2"/>
              <a:cs typeface="Wingdings" panose="05000000000000000000" pitchFamily="2" charset="2"/>
            </a:endParaRPr>
          </a:p>
          <a:p>
            <a:pPr marL="0" indent="0">
              <a:buNone/>
            </a:pPr>
            <a:endParaRPr lang="en-IN" sz="14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endParaRPr>
          </a:p>
          <a:p>
            <a:pPr marL="0" indent="0">
              <a:buNone/>
            </a:pPr>
            <a:endParaRPr lang="en-IN" sz="1400" dirty="0"/>
          </a:p>
        </p:txBody>
      </p:sp>
    </p:spTree>
    <p:extLst>
      <p:ext uri="{BB962C8B-B14F-4D97-AF65-F5344CB8AC3E}">
        <p14:creationId xmlns:p14="http://schemas.microsoft.com/office/powerpoint/2010/main" val="2215951783"/>
      </p:ext>
    </p:extLst>
  </p:cSld>
  <p:clrMapOvr>
    <a:masterClrMapping/>
  </p:clrMapOvr>
  <p:transition spd="slow">
    <p:spli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8C4E1C-54B5-F014-DD87-5B09F0E03615}"/>
              </a:ext>
            </a:extLst>
          </p:cNvPr>
          <p:cNvSpPr>
            <a:spLocks noGrp="1"/>
          </p:cNvSpPr>
          <p:nvPr>
            <p:ph type="title"/>
          </p:nvPr>
        </p:nvSpPr>
        <p:spPr/>
        <p:txBody>
          <a:bodyPr>
            <a:normAutofit fontScale="90000"/>
          </a:bodyPr>
          <a:lstStyle/>
          <a:p>
            <a:r>
              <a:rPr lang="en-US" sz="4000" b="1" kern="0" dirty="0">
                <a:uFill>
                  <a:solidFill>
                    <a:srgbClr val="000000"/>
                  </a:solidFill>
                </a:uFill>
                <a:latin typeface="Arial" panose="020B0604020202020204" pitchFamily="34" charset="0"/>
                <a:ea typeface="Arial" panose="020B0604020202020204" pitchFamily="34" charset="0"/>
              </a:rPr>
              <a:t>8</a:t>
            </a:r>
            <a:r>
              <a:rPr lang="en-US" sz="4000" kern="0" dirty="0">
                <a:uFill>
                  <a:solidFill>
                    <a:srgbClr val="000000"/>
                  </a:solidFill>
                </a:uFill>
                <a:latin typeface="Arial" panose="020B0604020202020204" pitchFamily="34" charset="0"/>
                <a:ea typeface="Arial" panose="020B0604020202020204" pitchFamily="34" charset="0"/>
              </a:rPr>
              <a:t>.  </a:t>
            </a:r>
            <a:r>
              <a:rPr lang="en-US" sz="4000" b="1" u="sng" kern="0" dirty="0">
                <a:effectLst/>
                <a:uFill>
                  <a:solidFill>
                    <a:srgbClr val="000000"/>
                  </a:solidFill>
                </a:uFill>
                <a:latin typeface="Arial" panose="020B0604020202020204" pitchFamily="34" charset="0"/>
                <a:ea typeface="Arial" panose="020B0604020202020204" pitchFamily="34" charset="0"/>
              </a:rPr>
              <a:t>BACK-</a:t>
            </a:r>
            <a:r>
              <a:rPr lang="en-US" sz="4000" b="1" u="sng" kern="0" spc="-25" dirty="0">
                <a:effectLst/>
                <a:uFill>
                  <a:solidFill>
                    <a:srgbClr val="000000"/>
                  </a:solidFill>
                </a:uFill>
                <a:latin typeface="Arial" panose="020B0604020202020204" pitchFamily="34" charset="0"/>
                <a:ea typeface="Arial" panose="020B0604020202020204" pitchFamily="34" charset="0"/>
              </a:rPr>
              <a:t> </a:t>
            </a:r>
            <a:r>
              <a:rPr lang="en-US" sz="4000" b="1" u="sng" kern="0" dirty="0">
                <a:effectLst/>
                <a:uFill>
                  <a:solidFill>
                    <a:srgbClr val="000000"/>
                  </a:solidFill>
                </a:uFill>
                <a:latin typeface="Arial" panose="020B0604020202020204" pitchFamily="34" charset="0"/>
                <a:ea typeface="Arial" panose="020B0604020202020204" pitchFamily="34" charset="0"/>
              </a:rPr>
              <a:t>END</a:t>
            </a:r>
            <a:r>
              <a:rPr lang="en-US" sz="4000" b="1" u="sng" kern="0" spc="5" dirty="0">
                <a:effectLst/>
                <a:uFill>
                  <a:solidFill>
                    <a:srgbClr val="000000"/>
                  </a:solidFill>
                </a:uFill>
                <a:latin typeface="Arial" panose="020B0604020202020204" pitchFamily="34" charset="0"/>
                <a:ea typeface="Arial" panose="020B0604020202020204" pitchFamily="34" charset="0"/>
              </a:rPr>
              <a:t> </a:t>
            </a:r>
            <a:r>
              <a:rPr lang="en-US" sz="4000" b="1" u="sng" kern="0" spc="-20" dirty="0">
                <a:effectLst/>
                <a:uFill>
                  <a:solidFill>
                    <a:srgbClr val="000000"/>
                  </a:solidFill>
                </a:uFill>
                <a:latin typeface="Arial" panose="020B0604020202020204" pitchFamily="34" charset="0"/>
                <a:ea typeface="Arial" panose="020B0604020202020204" pitchFamily="34" charset="0"/>
              </a:rPr>
              <a:t>TOOL</a:t>
            </a:r>
            <a:r>
              <a:rPr lang="en-IN" sz="1800" b="1" u="sng" kern="0" dirty="0">
                <a:effectLst/>
                <a:uFill>
                  <a:solidFill>
                    <a:srgbClr val="000000"/>
                  </a:solidFill>
                </a:uFill>
                <a:latin typeface="Arial" panose="020B0604020202020204" pitchFamily="34" charset="0"/>
                <a:ea typeface="Arial" panose="020B0604020202020204" pitchFamily="34" charset="0"/>
              </a:rPr>
              <a:t/>
            </a:r>
            <a:br>
              <a:rPr lang="en-IN" sz="1800" b="1" u="sng" kern="0" dirty="0">
                <a:effectLst/>
                <a:uFill>
                  <a:solidFill>
                    <a:srgbClr val="000000"/>
                  </a:solidFill>
                </a:uFill>
                <a:latin typeface="Arial" panose="020B0604020202020204" pitchFamily="34" charset="0"/>
                <a:ea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xmlns="" id="{A1F5A762-9F07-2E6E-A494-5D692347BA52}"/>
              </a:ext>
            </a:extLst>
          </p:cNvPr>
          <p:cNvSpPr>
            <a:spLocks noGrp="1"/>
          </p:cNvSpPr>
          <p:nvPr>
            <p:ph idx="1"/>
          </p:nvPr>
        </p:nvSpPr>
        <p:spPr>
          <a:xfrm>
            <a:off x="1451579" y="2015732"/>
            <a:ext cx="9603275" cy="4037749"/>
          </a:xfrm>
        </p:spPr>
        <p:txBody>
          <a:bodyPr>
            <a:noAutofit/>
          </a:bodyPr>
          <a:lstStyle/>
          <a:p>
            <a:pPr marL="0" indent="0">
              <a:buNone/>
            </a:pPr>
            <a:r>
              <a:rPr lang="en-US" sz="14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BACK</a:t>
            </a:r>
            <a:r>
              <a:rPr lang="en-US" sz="1400" b="1" u="sng" spc="-15"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r>
              <a:rPr lang="en-US" sz="14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END</a:t>
            </a:r>
            <a:r>
              <a:rPr lang="en-US" sz="1400" b="1" u="sng" spc="-5"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r>
              <a:rPr lang="en-US" sz="14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a:t>
            </a:r>
            <a:r>
              <a:rPr lang="en-US" sz="1400" b="1" u="sng" spc="-5"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r>
              <a:rPr lang="en-US" sz="14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PHP</a:t>
            </a:r>
            <a:r>
              <a:rPr lang="en-US" sz="1400" b="1" u="sng" spc="-2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r>
              <a:rPr lang="en-US" sz="14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r>
              <a:rPr lang="en-US" sz="1400" b="1" u="sng" spc="-1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DATABASE</a:t>
            </a:r>
            <a:r>
              <a:rPr lang="en-US" sz="1400" b="1" spc="-1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p>
          <a:p>
            <a:pPr>
              <a:buFont typeface="Wingdings" panose="05000000000000000000" pitchFamily="2" charset="2"/>
              <a:buChar char="Ø"/>
            </a:pPr>
            <a:r>
              <a:rPr lang="en-US" sz="1400" dirty="0">
                <a:effectLst/>
                <a:latin typeface="Arial MT"/>
                <a:ea typeface="Arial MT"/>
                <a:cs typeface="Arial MT"/>
              </a:rPr>
              <a:t>PHP</a:t>
            </a:r>
            <a:r>
              <a:rPr lang="en-US" sz="1400" spc="355" dirty="0">
                <a:effectLst/>
                <a:latin typeface="Arial MT"/>
                <a:ea typeface="Arial MT"/>
                <a:cs typeface="Arial MT"/>
              </a:rPr>
              <a:t> </a:t>
            </a:r>
            <a:r>
              <a:rPr lang="en-US" sz="1400" dirty="0">
                <a:effectLst/>
                <a:latin typeface="Arial MT"/>
                <a:ea typeface="Arial MT"/>
                <a:cs typeface="Arial MT"/>
              </a:rPr>
              <a:t>is</a:t>
            </a:r>
            <a:r>
              <a:rPr lang="en-US" sz="1400" spc="350" dirty="0">
                <a:effectLst/>
                <a:latin typeface="Arial MT"/>
                <a:ea typeface="Arial MT"/>
                <a:cs typeface="Arial MT"/>
              </a:rPr>
              <a:t> </a:t>
            </a:r>
            <a:r>
              <a:rPr lang="en-US" sz="1400" dirty="0">
                <a:effectLst/>
                <a:latin typeface="Arial MT"/>
                <a:ea typeface="Arial MT"/>
                <a:cs typeface="Arial MT"/>
              </a:rPr>
              <a:t>a</a:t>
            </a:r>
            <a:r>
              <a:rPr lang="en-US" sz="1400" spc="355" dirty="0">
                <a:effectLst/>
                <a:latin typeface="Arial MT"/>
                <a:ea typeface="Arial MT"/>
                <a:cs typeface="Arial MT"/>
              </a:rPr>
              <a:t> </a:t>
            </a:r>
            <a:r>
              <a:rPr lang="en-US" sz="1400" dirty="0">
                <a:effectLst/>
                <a:latin typeface="Arial MT"/>
                <a:ea typeface="Arial MT"/>
                <a:cs typeface="Arial MT"/>
              </a:rPr>
              <a:t>scripting</a:t>
            </a:r>
            <a:r>
              <a:rPr lang="en-US" sz="1400" spc="345" dirty="0">
                <a:effectLst/>
                <a:latin typeface="Arial MT"/>
                <a:ea typeface="Arial MT"/>
                <a:cs typeface="Arial MT"/>
              </a:rPr>
              <a:t> </a:t>
            </a:r>
            <a:r>
              <a:rPr lang="en-US" sz="1400" dirty="0">
                <a:effectLst/>
                <a:latin typeface="Arial MT"/>
                <a:ea typeface="Arial MT"/>
                <a:cs typeface="Arial MT"/>
              </a:rPr>
              <a:t>language,</a:t>
            </a:r>
            <a:r>
              <a:rPr lang="en-US" sz="1400" spc="355" dirty="0">
                <a:effectLst/>
                <a:latin typeface="Arial MT"/>
                <a:ea typeface="Arial MT"/>
                <a:cs typeface="Arial MT"/>
              </a:rPr>
              <a:t> </a:t>
            </a:r>
            <a:r>
              <a:rPr lang="en-US" sz="1400" dirty="0">
                <a:effectLst/>
                <a:latin typeface="Arial MT"/>
                <a:ea typeface="Arial MT"/>
                <a:cs typeface="Arial MT"/>
              </a:rPr>
              <a:t>which</a:t>
            </a:r>
            <a:r>
              <a:rPr lang="en-US" sz="1400" spc="355" dirty="0">
                <a:effectLst/>
                <a:latin typeface="Arial MT"/>
                <a:ea typeface="Arial MT"/>
                <a:cs typeface="Arial MT"/>
              </a:rPr>
              <a:t> </a:t>
            </a:r>
            <a:r>
              <a:rPr lang="en-US" sz="1400" dirty="0">
                <a:effectLst/>
                <a:latin typeface="Arial MT"/>
                <a:ea typeface="Arial MT"/>
                <a:cs typeface="Arial MT"/>
              </a:rPr>
              <a:t>is</a:t>
            </a:r>
            <a:r>
              <a:rPr lang="en-US" sz="1400" spc="360" dirty="0">
                <a:effectLst/>
                <a:latin typeface="Arial MT"/>
                <a:ea typeface="Arial MT"/>
                <a:cs typeface="Arial MT"/>
              </a:rPr>
              <a:t> </a:t>
            </a:r>
            <a:r>
              <a:rPr lang="en-US" sz="1400" dirty="0">
                <a:effectLst/>
                <a:latin typeface="Arial MT"/>
                <a:ea typeface="Arial MT"/>
                <a:cs typeface="Arial MT"/>
              </a:rPr>
              <a:t>what</a:t>
            </a:r>
            <a:r>
              <a:rPr lang="en-US" sz="1400" spc="355" dirty="0">
                <a:effectLst/>
                <a:latin typeface="Arial MT"/>
                <a:ea typeface="Arial MT"/>
                <a:cs typeface="Arial MT"/>
              </a:rPr>
              <a:t> </a:t>
            </a:r>
            <a:r>
              <a:rPr lang="en-US" sz="1400" dirty="0">
                <a:effectLst/>
                <a:latin typeface="Arial MT"/>
                <a:ea typeface="Arial MT"/>
                <a:cs typeface="Arial MT"/>
              </a:rPr>
              <a:t>is</a:t>
            </a:r>
            <a:r>
              <a:rPr lang="en-US" sz="1400" spc="350" dirty="0">
                <a:effectLst/>
                <a:latin typeface="Arial MT"/>
                <a:ea typeface="Arial MT"/>
                <a:cs typeface="Arial MT"/>
              </a:rPr>
              <a:t> </a:t>
            </a:r>
            <a:r>
              <a:rPr lang="en-US" sz="1400" dirty="0">
                <a:effectLst/>
                <a:latin typeface="Arial MT"/>
                <a:ea typeface="Arial MT"/>
                <a:cs typeface="Arial MT"/>
              </a:rPr>
              <a:t>needed</a:t>
            </a:r>
            <a:r>
              <a:rPr lang="en-US" sz="1400" spc="345" dirty="0">
                <a:effectLst/>
                <a:latin typeface="Arial MT"/>
                <a:ea typeface="Arial MT"/>
                <a:cs typeface="Arial MT"/>
              </a:rPr>
              <a:t> </a:t>
            </a:r>
            <a:r>
              <a:rPr lang="en-US" sz="1400" dirty="0">
                <a:effectLst/>
                <a:latin typeface="Arial MT"/>
                <a:ea typeface="Arial MT"/>
                <a:cs typeface="Arial MT"/>
              </a:rPr>
              <a:t>for</a:t>
            </a:r>
            <a:r>
              <a:rPr lang="en-US" sz="1400" spc="350" dirty="0">
                <a:effectLst/>
                <a:latin typeface="Arial MT"/>
                <a:ea typeface="Arial MT"/>
                <a:cs typeface="Arial MT"/>
              </a:rPr>
              <a:t> </a:t>
            </a:r>
            <a:r>
              <a:rPr lang="en-US" sz="1400" dirty="0">
                <a:effectLst/>
                <a:latin typeface="Arial MT"/>
                <a:ea typeface="Arial MT"/>
                <a:cs typeface="Arial MT"/>
              </a:rPr>
              <a:t>interactive websites. Meanwhile, PHP can work alongside HTML.</a:t>
            </a:r>
          </a:p>
          <a:p>
            <a:pPr marL="0" indent="0">
              <a:buNone/>
            </a:pPr>
            <a:r>
              <a:rPr lang="en-US" sz="1400" b="1" u="sng" spc="-1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MySQL</a:t>
            </a:r>
            <a:r>
              <a:rPr lang="en-US" sz="1400" b="1" spc="-1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p>
          <a:p>
            <a:pPr>
              <a:buFont typeface="Wingdings" panose="05000000000000000000" pitchFamily="2" charset="2"/>
              <a:buChar char="Ø"/>
            </a:pPr>
            <a:r>
              <a:rPr lang="en-US" sz="1400" spc="0" dirty="0">
                <a:effectLst/>
                <a:latin typeface="Arial MT"/>
                <a:ea typeface="Wingdings" panose="05000000000000000000" pitchFamily="2" charset="2"/>
                <a:cs typeface="Wingdings" panose="05000000000000000000" pitchFamily="2" charset="2"/>
              </a:rPr>
              <a:t>MySQL</a:t>
            </a:r>
            <a:r>
              <a:rPr lang="en-US" sz="1400" spc="-15"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here</a:t>
            </a:r>
            <a:r>
              <a:rPr lang="en-US" sz="1400" spc="-2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works</a:t>
            </a:r>
            <a:r>
              <a:rPr lang="en-US" sz="1400" spc="-2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s</a:t>
            </a:r>
            <a:r>
              <a:rPr lang="en-US" sz="1400" spc="-15"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Database</a:t>
            </a:r>
            <a:r>
              <a:rPr lang="en-US" sz="1400" spc="-2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Management</a:t>
            </a:r>
            <a:r>
              <a:rPr lang="en-US" sz="1400" spc="-20" dirty="0">
                <a:effectLst/>
                <a:latin typeface="Arial MT"/>
                <a:ea typeface="Wingdings" panose="05000000000000000000" pitchFamily="2" charset="2"/>
                <a:cs typeface="Wingdings" panose="05000000000000000000" pitchFamily="2" charset="2"/>
              </a:rPr>
              <a:t> </a:t>
            </a:r>
            <a:r>
              <a:rPr lang="en-US" sz="1400" spc="-10" dirty="0">
                <a:effectLst/>
                <a:latin typeface="Arial MT"/>
                <a:ea typeface="Wingdings" panose="05000000000000000000" pitchFamily="2" charset="2"/>
                <a:cs typeface="Wingdings" panose="05000000000000000000" pitchFamily="2" charset="2"/>
              </a:rPr>
              <a:t>System.</a:t>
            </a:r>
            <a:endParaRPr lang="en-IN" sz="1400" dirty="0">
              <a:latin typeface="Arial MT"/>
              <a:ea typeface="Wingdings" panose="05000000000000000000" pitchFamily="2" charset="2"/>
              <a:cs typeface="Wingdings" panose="05000000000000000000" pitchFamily="2" charset="2"/>
            </a:endParaRPr>
          </a:p>
          <a:p>
            <a:pPr>
              <a:buFont typeface="Wingdings" panose="05000000000000000000" pitchFamily="2" charset="2"/>
              <a:buChar char="Ø"/>
            </a:pPr>
            <a:r>
              <a:rPr lang="en-US" sz="1400" spc="0" dirty="0">
                <a:effectLst/>
                <a:latin typeface="Arial MT"/>
                <a:ea typeface="Wingdings" panose="05000000000000000000" pitchFamily="2" charset="2"/>
                <a:cs typeface="Wingdings" panose="05000000000000000000" pitchFamily="2" charset="2"/>
              </a:rPr>
              <a:t>PHP</a:t>
            </a:r>
            <a:r>
              <a:rPr lang="en-US" sz="1400" spc="13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is</a:t>
            </a:r>
            <a:r>
              <a:rPr lang="en-US" sz="1400" spc="125"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an</a:t>
            </a:r>
            <a:r>
              <a:rPr lang="en-US" sz="1400" spc="13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open</a:t>
            </a:r>
            <a:r>
              <a:rPr lang="en-US" sz="1400" spc="12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source</a:t>
            </a:r>
            <a:r>
              <a:rPr lang="en-US" sz="1400" spc="13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language</a:t>
            </a:r>
            <a:r>
              <a:rPr lang="en-US" sz="1400" spc="12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and</a:t>
            </a:r>
            <a:r>
              <a:rPr lang="en-US" sz="1400" spc="13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all</a:t>
            </a:r>
            <a:r>
              <a:rPr lang="en-US" sz="1400" spc="125"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its components</a:t>
            </a:r>
            <a:r>
              <a:rPr lang="en-US" sz="1400" spc="13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are free to</a:t>
            </a:r>
            <a:r>
              <a:rPr lang="en-US" sz="1400" spc="135"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use and distribute.</a:t>
            </a:r>
            <a:endParaRPr lang="en-IN" sz="1400" dirty="0">
              <a:latin typeface="Arial MT"/>
              <a:ea typeface="Wingdings" panose="05000000000000000000" pitchFamily="2" charset="2"/>
              <a:cs typeface="Wingdings" panose="05000000000000000000" pitchFamily="2" charset="2"/>
            </a:endParaRPr>
          </a:p>
          <a:p>
            <a:pPr>
              <a:buFont typeface="Wingdings" panose="05000000000000000000" pitchFamily="2" charset="2"/>
              <a:buChar char="Ø"/>
            </a:pPr>
            <a:r>
              <a:rPr lang="en-US" sz="1400" spc="0" dirty="0">
                <a:effectLst/>
                <a:latin typeface="Arial MT"/>
                <a:ea typeface="Wingdings" panose="05000000000000000000" pitchFamily="2" charset="2"/>
                <a:cs typeface="Wingdings" panose="05000000000000000000" pitchFamily="2" charset="2"/>
              </a:rPr>
              <a:t>PHP</a:t>
            </a:r>
            <a:r>
              <a:rPr lang="en-US" sz="1400" spc="2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is</a:t>
            </a:r>
            <a:r>
              <a:rPr lang="en-US" sz="1400" spc="2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server side</a:t>
            </a:r>
            <a:r>
              <a:rPr lang="en-US" sz="1400" spc="2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scripting</a:t>
            </a:r>
            <a:r>
              <a:rPr lang="en-US" sz="1400" spc="2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language.</a:t>
            </a:r>
            <a:r>
              <a:rPr lang="en-US" sz="1400" spc="2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It</a:t>
            </a:r>
            <a:r>
              <a:rPr lang="en-US" sz="1400" spc="2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is</a:t>
            </a:r>
            <a:r>
              <a:rPr lang="en-US" sz="1400" spc="2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embedded</a:t>
            </a:r>
            <a:r>
              <a:rPr lang="en-US" sz="1400" spc="2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in</a:t>
            </a:r>
            <a:r>
              <a:rPr lang="en-US" sz="1400" spc="2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HTML</a:t>
            </a:r>
            <a:r>
              <a:rPr lang="en-US" sz="1400" spc="2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source </a:t>
            </a:r>
            <a:r>
              <a:rPr lang="en-US" sz="1400" spc="-10" dirty="0">
                <a:effectLst/>
                <a:latin typeface="Arial MT"/>
                <a:ea typeface="Wingdings" panose="05000000000000000000" pitchFamily="2" charset="2"/>
                <a:cs typeface="Wingdings" panose="05000000000000000000" pitchFamily="2" charset="2"/>
              </a:rPr>
              <a:t>code.</a:t>
            </a:r>
          </a:p>
          <a:p>
            <a:pPr marL="0" indent="0">
              <a:buNone/>
            </a:pPr>
            <a:r>
              <a:rPr lang="en-US" sz="14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Following</a:t>
            </a:r>
            <a:r>
              <a:rPr lang="en-US" sz="1400" b="1" u="sng" spc="-2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r>
              <a:rPr lang="en-US" sz="14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are</a:t>
            </a:r>
            <a:r>
              <a:rPr lang="en-US" sz="1400" b="1" u="sng" spc="-2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r>
              <a:rPr lang="en-US" sz="14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the</a:t>
            </a:r>
            <a:r>
              <a:rPr lang="en-US" sz="1400" b="1" u="sng" spc="-1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r>
              <a:rPr lang="en-US" sz="14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some</a:t>
            </a:r>
            <a:r>
              <a:rPr lang="en-US" sz="1400" b="1" u="sng" spc="-5"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r>
              <a:rPr lang="en-US" sz="14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major</a:t>
            </a:r>
            <a:r>
              <a:rPr lang="en-US" sz="1400" b="1" u="sng" spc="-1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r>
              <a:rPr lang="en-US" sz="14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advantage</a:t>
            </a:r>
            <a:r>
              <a:rPr lang="en-US" sz="1400" b="1" u="none" strike="noStrike" spc="15"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 </a:t>
            </a:r>
            <a:r>
              <a:rPr lang="en-US" sz="1400" b="1" u="none" strike="noStrike" spc="-25"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rPr>
              <a:t>:-</a:t>
            </a:r>
          </a:p>
          <a:p>
            <a:pPr>
              <a:buFont typeface="Wingdings" panose="05000000000000000000" pitchFamily="2" charset="2"/>
              <a:buChar char="Ø"/>
            </a:pPr>
            <a:r>
              <a:rPr lang="en-US" sz="1400" spc="0" dirty="0">
                <a:effectLst/>
                <a:latin typeface="Arial MT"/>
                <a:ea typeface="Wingdings" panose="05000000000000000000" pitchFamily="2" charset="2"/>
                <a:cs typeface="Wingdings" panose="05000000000000000000" pitchFamily="2" charset="2"/>
              </a:rPr>
              <a:t>Friendly</a:t>
            </a:r>
            <a:r>
              <a:rPr lang="en-US" sz="1400" spc="2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With</a:t>
            </a:r>
            <a:r>
              <a:rPr lang="en-US" sz="1400" spc="2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HTML</a:t>
            </a:r>
            <a:r>
              <a:rPr lang="en-US" sz="1400" spc="2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a:t>
            </a:r>
            <a:r>
              <a:rPr lang="en-US" sz="1400" spc="2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PHP</a:t>
            </a:r>
            <a:r>
              <a:rPr lang="en-US" sz="1400" spc="2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and</a:t>
            </a:r>
            <a:r>
              <a:rPr lang="en-US" sz="1400" spc="2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HTML</a:t>
            </a:r>
            <a:r>
              <a:rPr lang="en-US" sz="1400" spc="2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are</a:t>
            </a:r>
            <a:r>
              <a:rPr lang="en-US" sz="1400" spc="2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interchangeable</a:t>
            </a:r>
            <a:r>
              <a:rPr lang="en-US" sz="1400" spc="2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within</a:t>
            </a:r>
            <a:r>
              <a:rPr lang="en-US" sz="1400" spc="2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the</a:t>
            </a:r>
            <a:r>
              <a:rPr lang="en-US" sz="1400" spc="200" dirty="0">
                <a:effectLst/>
                <a:latin typeface="Arial MT"/>
                <a:ea typeface="Wingdings" panose="05000000000000000000" pitchFamily="2" charset="2"/>
                <a:cs typeface="Wingdings" panose="05000000000000000000" pitchFamily="2" charset="2"/>
              </a:rPr>
              <a:t> </a:t>
            </a:r>
            <a:r>
              <a:rPr lang="en-US" sz="1400" spc="0" dirty="0">
                <a:effectLst/>
                <a:latin typeface="Arial MT"/>
                <a:ea typeface="Wingdings" panose="05000000000000000000" pitchFamily="2" charset="2"/>
                <a:cs typeface="Wingdings" panose="05000000000000000000" pitchFamily="2" charset="2"/>
              </a:rPr>
              <a:t>page. You can put PHP outside the HTML or inside.</a:t>
            </a:r>
          </a:p>
          <a:p>
            <a:pPr>
              <a:buFont typeface="Wingdings" panose="05000000000000000000" pitchFamily="2" charset="2"/>
              <a:buChar char="Ø"/>
            </a:pPr>
            <a:r>
              <a:rPr lang="en-US" sz="1400" spc="0" dirty="0">
                <a:effectLst/>
                <a:latin typeface="Arial MT"/>
                <a:ea typeface="Wingdings" panose="05000000000000000000" pitchFamily="2" charset="2"/>
                <a:cs typeface="Wingdings" panose="05000000000000000000" pitchFamily="2" charset="2"/>
              </a:rPr>
              <a:t>Interactive Features - PHP allows you to interact with your visitors in ways HTML alone can't.</a:t>
            </a:r>
            <a:endParaRPr lang="en-IN" sz="1400" spc="0" dirty="0">
              <a:effectLst/>
              <a:latin typeface="Arial MT"/>
              <a:ea typeface="Wingdings" panose="05000000000000000000" pitchFamily="2" charset="2"/>
              <a:cs typeface="Wingdings" panose="05000000000000000000" pitchFamily="2" charset="2"/>
            </a:endParaRPr>
          </a:p>
          <a:p>
            <a:pPr marL="0" indent="0">
              <a:buNone/>
            </a:pPr>
            <a:endParaRPr lang="en-IN" sz="1400" b="1" u="sng"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endParaRPr>
          </a:p>
          <a:p>
            <a:pPr marL="0" indent="0">
              <a:buNone/>
            </a:pPr>
            <a:endParaRPr lang="en-IN" sz="1400" spc="0" dirty="0">
              <a:effectLst/>
              <a:latin typeface="Arial MT"/>
              <a:ea typeface="Wingdings" panose="05000000000000000000" pitchFamily="2" charset="2"/>
              <a:cs typeface="Wingdings" panose="05000000000000000000" pitchFamily="2" charset="2"/>
            </a:endParaRPr>
          </a:p>
          <a:p>
            <a:pPr marL="0" indent="0">
              <a:buNone/>
            </a:pPr>
            <a:endParaRPr lang="en-IN" sz="1400" b="1"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endParaRPr>
          </a:p>
          <a:p>
            <a:pPr marL="0" indent="0">
              <a:buNone/>
            </a:pPr>
            <a:endParaRPr lang="en-IN" sz="1400" b="1" spc="0" dirty="0">
              <a:effectLst/>
              <a:uFill>
                <a:solidFill>
                  <a:srgbClr val="000000"/>
                </a:solidFill>
              </a:uFill>
              <a:latin typeface="Arial" panose="020B0604020202020204" pitchFamily="34" charset="0"/>
              <a:ea typeface="Symbol" panose="05050102010706020507" pitchFamily="18" charset="2"/>
              <a:cs typeface="Symbol" panose="05050102010706020507" pitchFamily="18" charset="2"/>
            </a:endParaRPr>
          </a:p>
          <a:p>
            <a:pPr marL="0" indent="0">
              <a:buNone/>
            </a:pPr>
            <a:endParaRPr lang="en-IN" sz="1400" dirty="0"/>
          </a:p>
        </p:txBody>
      </p:sp>
    </p:spTree>
    <p:extLst>
      <p:ext uri="{BB962C8B-B14F-4D97-AF65-F5344CB8AC3E}">
        <p14:creationId xmlns:p14="http://schemas.microsoft.com/office/powerpoint/2010/main" val="2909572996"/>
      </p:ext>
    </p:extLst>
  </p:cSld>
  <p:clrMapOvr>
    <a:masterClrMapping/>
  </p:clrMapOvr>
  <p:transition spd="slow">
    <p:split/>
  </p:transition>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xmlns=""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848</TotalTime>
  <Words>3311</Words>
  <Application>Microsoft Office PowerPoint</Application>
  <PresentationFormat>Custom</PresentationFormat>
  <Paragraphs>518</Paragraphs>
  <Slides>68</Slides>
  <Notes>0</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Gallery</vt:lpstr>
      <vt:lpstr>Name : parekh kishan ranchhodbhai  exam number :   semester : 6  project guide : ms. heema patel  </vt:lpstr>
      <vt:lpstr>INTRODUCTION </vt:lpstr>
      <vt:lpstr>2.  SCOPE OF WORK </vt:lpstr>
      <vt:lpstr>3.  AN EXISTIN SYSTEM </vt:lpstr>
      <vt:lpstr>4.  NEED OF PROPOSED SYSTEM </vt:lpstr>
      <vt:lpstr>5.  FEASIBILITY STDUY </vt:lpstr>
      <vt:lpstr>6.  SYSTEM FEATURES </vt:lpstr>
      <vt:lpstr>7.  FRONT- END TOOL </vt:lpstr>
      <vt:lpstr>8.  BACK- END TOOL </vt:lpstr>
      <vt:lpstr>9.  HARDWARE REQUIREMENTS</vt:lpstr>
      <vt:lpstr>10. Software Requirements </vt:lpstr>
      <vt:lpstr>11.  MODULES </vt:lpstr>
      <vt:lpstr>12.  DATA FLOW DIAGRAM (DFD) </vt:lpstr>
      <vt:lpstr>PowerPoint Presentation</vt:lpstr>
      <vt:lpstr>PowerPoint Presentation</vt:lpstr>
      <vt:lpstr>PowerPoint Presentation</vt:lpstr>
      <vt:lpstr>PowerPoint Presentation</vt:lpstr>
      <vt:lpstr>PowerPoint Presentation</vt:lpstr>
      <vt:lpstr>PowerPoint Presentation</vt:lpstr>
      <vt:lpstr>13. DATABASE  DICTIONARY </vt:lpstr>
      <vt:lpstr>PowerPoint Presentation</vt:lpstr>
      <vt:lpstr>PowerPoint Presentation</vt:lpstr>
      <vt:lpstr>PowerPoint Presentation</vt:lpstr>
      <vt:lpstr>PowerPoint Presentation</vt:lpstr>
      <vt:lpstr>PowerPoint Presentation</vt:lpstr>
      <vt:lpstr>14. DISPLAY OF INPUT &amp; OUTPUT SCREEN &amp; REPORTS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15. Validation </vt:lpstr>
      <vt:lpstr>PowerPoint Presentation</vt:lpstr>
      <vt:lpstr>PowerPoint Presentation</vt:lpstr>
      <vt:lpstr>PowerPoint Presentation</vt:lpstr>
      <vt:lpstr>PowerPoint Presentation</vt:lpstr>
      <vt:lpstr>16. Testing Procedures &amp;                                    Implementation Phases </vt:lpstr>
      <vt:lpstr>17. LIMITATIONS</vt:lpstr>
      <vt:lpstr>18. FUTURE ENHACEMENT </vt:lpstr>
      <vt:lpstr>19. CONCLUSION </vt:lpstr>
      <vt:lpstr>20. BIBLIOGRAPHY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 parekh kishan ranchhodbhai  exam number :   semester : 6  project guide : ms. heema patel</dc:title>
  <dc:creator>kishan parekh</dc:creator>
  <cp:lastModifiedBy>bcaproject69</cp:lastModifiedBy>
  <cp:revision>180</cp:revision>
  <dcterms:created xsi:type="dcterms:W3CDTF">2024-09-26T18:15:01Z</dcterms:created>
  <dcterms:modified xsi:type="dcterms:W3CDTF">2025-03-12T06:00:16Z</dcterms:modified>
</cp:coreProperties>
</file>